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37"/>
  </p:notesMasterIdLst>
  <p:sldIdLst>
    <p:sldId id="256" r:id="rId3"/>
    <p:sldId id="257" r:id="rId4"/>
    <p:sldId id="262" r:id="rId5"/>
    <p:sldId id="304" r:id="rId6"/>
    <p:sldId id="317" r:id="rId7"/>
    <p:sldId id="318" r:id="rId8"/>
    <p:sldId id="319" r:id="rId9"/>
    <p:sldId id="320" r:id="rId10"/>
    <p:sldId id="321" r:id="rId11"/>
    <p:sldId id="322" r:id="rId12"/>
    <p:sldId id="323" r:id="rId13"/>
    <p:sldId id="324" r:id="rId14"/>
    <p:sldId id="306"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259" r:id="rId35"/>
    <p:sldId id="261" r:id="rId36"/>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86" d="100"/>
          <a:sy n="86"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02/04/2020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59673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337968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42805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2467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240713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41743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15971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358455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090266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41677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154467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39812344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actuarialcolloquium2020.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2039144"/>
            <a:ext cx="109013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Digitalization of Pension System in Mexico</a:t>
            </a:r>
            <a:br>
              <a:rPr lang="en-US" altLang="fr-FR" sz="3600" b="1" dirty="0">
                <a:solidFill>
                  <a:srgbClr val="C00000"/>
                </a:solidFill>
                <a:latin typeface="Roboto" panose="02000000000000000000" pitchFamily="2" charset="0"/>
                <a:ea typeface="Roboto" panose="02000000000000000000" pitchFamily="2" charset="0"/>
              </a:rPr>
            </a:br>
            <a:r>
              <a:rPr lang="en-US" altLang="fr-FR" sz="3200" b="1" dirty="0">
                <a:solidFill>
                  <a:srgbClr val="C00000"/>
                </a:solidFill>
                <a:latin typeface="Roboto" panose="02000000000000000000" pitchFamily="2" charset="0"/>
                <a:ea typeface="Roboto" panose="02000000000000000000" pitchFamily="2" charset="0"/>
              </a:rPr>
              <a:t>Benefits and Implications</a:t>
            </a:r>
            <a:endParaRPr lang="en-US" altLang="fr-FR" sz="3600" b="1" dirty="0">
              <a:solidFill>
                <a:srgbClr val="C00000"/>
              </a:solidFill>
              <a:latin typeface="Roboto" panose="02000000000000000000" pitchFamily="2" charset="0"/>
              <a:ea typeface="Roboto" panose="02000000000000000000" pitchFamily="2"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Jocelyn Alba &amp; Juan Carmona</a:t>
            </a:r>
            <a:br>
              <a:rPr lang="en-US" altLang="fr-FR" sz="2400" b="1" dirty="0">
                <a:latin typeface="Calibri" panose="020F0502020204030204" pitchFamily="34" charset="0"/>
              </a:rPr>
            </a:br>
            <a:r>
              <a:rPr lang="en-US" altLang="fr-FR" sz="2400" b="1" dirty="0">
                <a:latin typeface="Calibri" panose="020F0502020204030204" pitchFamily="34" charset="0"/>
              </a:rPr>
              <a:t>National Autonomous University of Mexico (UNAM)</a:t>
            </a:r>
          </a:p>
          <a:p>
            <a:pPr eaLnBrk="1" hangingPunct="1">
              <a:buSzTx/>
              <a:buNone/>
            </a:pPr>
            <a:endParaRPr lang="en-US" altLang="fr-FR" sz="2400" b="1" dirty="0">
              <a:latin typeface="Calibri" panose="020F0502020204030204" pitchFamily="34" charset="0"/>
            </a:endParaRP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08F1D105-3722-4FE9-AB14-8C26C5AFD16D}"/>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0A3EAEA7-BD1E-43B1-BE19-93010BAF21C5}"/>
              </a:ext>
            </a:extLst>
          </p:cNvPr>
          <p:cNvSpPr>
            <a:spLocks noGrp="1" noChangeArrowheads="1"/>
          </p:cNvSpPr>
          <p:nvPr>
            <p:ph idx="1"/>
          </p:nvPr>
        </p:nvSpPr>
        <p:spPr>
          <a:xfrm>
            <a:off x="838200" y="1825625"/>
            <a:ext cx="10515600" cy="4351338"/>
          </a:xfrm>
        </p:spPr>
        <p:txBody>
          <a:bodyPr/>
          <a:lstStyle/>
          <a:p>
            <a:pPr eaLnBrk="1" hangingPunct="1"/>
            <a:r>
              <a:rPr lang="en-US" dirty="0"/>
              <a:t> Population in Mexico, 126 million</a:t>
            </a:r>
          </a:p>
          <a:p>
            <a:pPr lvl="1" eaLnBrk="1" hangingPunct="1"/>
            <a:r>
              <a:rPr lang="en-US" dirty="0"/>
              <a:t>EAP, 57.3 million (45.5%)</a:t>
            </a:r>
          </a:p>
          <a:p>
            <a:pPr lvl="2" eaLnBrk="1" hangingPunct="1"/>
            <a:r>
              <a:rPr lang="en-US" dirty="0"/>
              <a:t>Employed 55.2 million (96.2%)</a:t>
            </a:r>
          </a:p>
          <a:p>
            <a:pPr marL="457200" lvl="1" indent="0" eaLnBrk="1" hangingPunct="1">
              <a:buNone/>
            </a:pPr>
            <a:endParaRPr lang="en-US" dirty="0"/>
          </a:p>
        </p:txBody>
      </p:sp>
      <p:pic>
        <p:nvPicPr>
          <p:cNvPr id="6" name="Imagen 1">
            <a:extLst>
              <a:ext uri="{FF2B5EF4-FFF2-40B4-BE49-F238E27FC236}">
                <a16:creationId xmlns:a16="http://schemas.microsoft.com/office/drawing/2014/main" id="{D9CFE97C-FD49-4EAB-BC9C-39D8615D92F0}"/>
              </a:ext>
            </a:extLst>
          </p:cNvPr>
          <p:cNvPicPr>
            <a:picLocks noChangeAspect="1"/>
          </p:cNvPicPr>
          <p:nvPr/>
        </p:nvPicPr>
        <p:blipFill>
          <a:blip r:embed="rId3"/>
          <a:stretch>
            <a:fillRect/>
          </a:stretch>
        </p:blipFill>
        <p:spPr>
          <a:xfrm>
            <a:off x="532277" y="3160526"/>
            <a:ext cx="11127445" cy="3447210"/>
          </a:xfrm>
          <a:prstGeom prst="rect">
            <a:avLst/>
          </a:prstGeom>
        </p:spPr>
      </p:pic>
    </p:spTree>
    <p:extLst>
      <p:ext uri="{BB962C8B-B14F-4D97-AF65-F5344CB8AC3E}">
        <p14:creationId xmlns:p14="http://schemas.microsoft.com/office/powerpoint/2010/main" val="404265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5" name="Titre 1">
            <a:extLst>
              <a:ext uri="{FF2B5EF4-FFF2-40B4-BE49-F238E27FC236}">
                <a16:creationId xmlns:a16="http://schemas.microsoft.com/office/drawing/2014/main" id="{069D30A5-8B57-4011-B875-2DDFC68AC48D}"/>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6" name="Espace réservé du contenu 2">
            <a:extLst>
              <a:ext uri="{FF2B5EF4-FFF2-40B4-BE49-F238E27FC236}">
                <a16:creationId xmlns:a16="http://schemas.microsoft.com/office/drawing/2014/main" id="{33D024D9-BEDC-4B15-A9F8-FAE421F77722}"/>
              </a:ext>
            </a:extLst>
          </p:cNvPr>
          <p:cNvSpPr>
            <a:spLocks noGrp="1" noChangeArrowheads="1"/>
          </p:cNvSpPr>
          <p:nvPr>
            <p:ph idx="1"/>
          </p:nvPr>
        </p:nvSpPr>
        <p:spPr>
          <a:xfrm>
            <a:off x="838200" y="1825625"/>
            <a:ext cx="10515600" cy="4351338"/>
          </a:xfrm>
        </p:spPr>
        <p:txBody>
          <a:bodyPr/>
          <a:lstStyle/>
          <a:p>
            <a:pPr eaLnBrk="1" hangingPunct="1"/>
            <a:r>
              <a:rPr lang="en-US" dirty="0"/>
              <a:t> Employed Population's wages</a:t>
            </a:r>
          </a:p>
        </p:txBody>
      </p:sp>
      <p:pic>
        <p:nvPicPr>
          <p:cNvPr id="7" name="Imagen 1">
            <a:extLst>
              <a:ext uri="{FF2B5EF4-FFF2-40B4-BE49-F238E27FC236}">
                <a16:creationId xmlns:a16="http://schemas.microsoft.com/office/drawing/2014/main" id="{9487EF2D-0D12-4ADB-9C55-AD3B4BF164B5}"/>
              </a:ext>
            </a:extLst>
          </p:cNvPr>
          <p:cNvPicPr>
            <a:picLocks noChangeAspect="1"/>
          </p:cNvPicPr>
          <p:nvPr/>
        </p:nvPicPr>
        <p:blipFill>
          <a:blip r:embed="rId3"/>
          <a:stretch>
            <a:fillRect/>
          </a:stretch>
        </p:blipFill>
        <p:spPr>
          <a:xfrm>
            <a:off x="3131245" y="2497667"/>
            <a:ext cx="5929510" cy="3679296"/>
          </a:xfrm>
          <a:prstGeom prst="rect">
            <a:avLst/>
          </a:prstGeom>
        </p:spPr>
      </p:pic>
    </p:spTree>
    <p:extLst>
      <p:ext uri="{BB962C8B-B14F-4D97-AF65-F5344CB8AC3E}">
        <p14:creationId xmlns:p14="http://schemas.microsoft.com/office/powerpoint/2010/main" val="24376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C7BF222B-AE35-4403-951C-1285C7BBA8E8}"/>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985B67DD-8E21-4CE0-8AAC-60A588DBB8D2}"/>
              </a:ext>
            </a:extLst>
          </p:cNvPr>
          <p:cNvSpPr>
            <a:spLocks noGrp="1" noChangeArrowheads="1"/>
          </p:cNvSpPr>
          <p:nvPr>
            <p:ph idx="1"/>
          </p:nvPr>
        </p:nvSpPr>
        <p:spPr>
          <a:xfrm>
            <a:off x="838200" y="1825625"/>
            <a:ext cx="10515600" cy="4351338"/>
          </a:xfrm>
        </p:spPr>
        <p:txBody>
          <a:bodyPr/>
          <a:lstStyle/>
          <a:p>
            <a:pPr eaLnBrk="1" hangingPunct="1"/>
            <a:r>
              <a:rPr lang="en-US" dirty="0"/>
              <a:t> Labor Informality Rate</a:t>
            </a:r>
          </a:p>
        </p:txBody>
      </p:sp>
      <p:pic>
        <p:nvPicPr>
          <p:cNvPr id="6" name="Imagen 1">
            <a:extLst>
              <a:ext uri="{FF2B5EF4-FFF2-40B4-BE49-F238E27FC236}">
                <a16:creationId xmlns:a16="http://schemas.microsoft.com/office/drawing/2014/main" id="{E104C9DA-8E1A-4DD6-AB04-DF3175450357}"/>
              </a:ext>
            </a:extLst>
          </p:cNvPr>
          <p:cNvPicPr>
            <a:picLocks noChangeAspect="1"/>
          </p:cNvPicPr>
          <p:nvPr/>
        </p:nvPicPr>
        <p:blipFill>
          <a:blip r:embed="rId3"/>
          <a:stretch>
            <a:fillRect/>
          </a:stretch>
        </p:blipFill>
        <p:spPr>
          <a:xfrm>
            <a:off x="3124199" y="2501730"/>
            <a:ext cx="5943602" cy="3675233"/>
          </a:xfrm>
          <a:prstGeom prst="rect">
            <a:avLst/>
          </a:prstGeom>
        </p:spPr>
      </p:pic>
    </p:spTree>
    <p:extLst>
      <p:ext uri="{BB962C8B-B14F-4D97-AF65-F5344CB8AC3E}">
        <p14:creationId xmlns:p14="http://schemas.microsoft.com/office/powerpoint/2010/main" val="353013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US" altLang="fr-FR" dirty="0"/>
              <a:t>Digitalization of Pension System in Mexico</a:t>
            </a:r>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p:txBody>
          <a:bodyPr/>
          <a:lstStyle/>
          <a:p>
            <a:pPr eaLnBrk="1" hangingPunct="1"/>
            <a:r>
              <a:rPr lang="en-US" dirty="0">
                <a:solidFill>
                  <a:schemeClr val="bg1">
                    <a:lumMod val="75000"/>
                  </a:schemeClr>
                </a:solidFill>
              </a:rPr>
              <a:t> Introduction and Context</a:t>
            </a:r>
          </a:p>
          <a:p>
            <a:pPr lvl="1" eaLnBrk="1" hangingPunct="1"/>
            <a:r>
              <a:rPr lang="en-US" altLang="fr-FR" dirty="0">
                <a:solidFill>
                  <a:schemeClr val="bg1">
                    <a:lumMod val="75000"/>
                  </a:schemeClr>
                </a:solidFill>
              </a:rPr>
              <a:t>Retirement Savings System in Mexico</a:t>
            </a:r>
          </a:p>
          <a:p>
            <a:pPr lvl="1" eaLnBrk="1" hangingPunct="1"/>
            <a:r>
              <a:rPr lang="en-US" dirty="0">
                <a:solidFill>
                  <a:schemeClr val="bg1">
                    <a:lumMod val="75000"/>
                  </a:schemeClr>
                </a:solidFill>
              </a:rPr>
              <a:t>Demographic and Labor Context</a:t>
            </a:r>
          </a:p>
          <a:p>
            <a:pPr lvl="1" eaLnBrk="1" hangingPunct="1"/>
            <a:r>
              <a:rPr lang="en-US" dirty="0">
                <a:solidFill>
                  <a:schemeClr val="bg1">
                    <a:lumMod val="75000"/>
                  </a:schemeClr>
                </a:solidFill>
              </a:rPr>
              <a:t>Non – Conventional Employment</a:t>
            </a:r>
          </a:p>
          <a:p>
            <a:pPr eaLnBrk="1" hangingPunct="1"/>
            <a:r>
              <a:rPr lang="en-US" dirty="0"/>
              <a:t> SAR Digitalization Strategy</a:t>
            </a:r>
          </a:p>
          <a:p>
            <a:pPr lvl="1" eaLnBrk="1" hangingPunct="1"/>
            <a:r>
              <a:rPr lang="en-US" dirty="0"/>
              <a:t> Challenges, Scope and Limitations</a:t>
            </a:r>
          </a:p>
          <a:p>
            <a:pPr eaLnBrk="1" hangingPunct="1"/>
            <a:r>
              <a:rPr lang="en-US" dirty="0">
                <a:solidFill>
                  <a:schemeClr val="bg1">
                    <a:lumMod val="65000"/>
                  </a:schemeClr>
                </a:solidFill>
              </a:rPr>
              <a:t> Results</a:t>
            </a:r>
          </a:p>
          <a:p>
            <a:pPr eaLnBrk="1" hangingPunct="1"/>
            <a:r>
              <a:rPr lang="en-US" dirty="0">
                <a:solidFill>
                  <a:schemeClr val="bg1">
                    <a:lumMod val="65000"/>
                  </a:schemeClr>
                </a:solidFill>
              </a:rPr>
              <a:t> Public Policy Recommendations</a:t>
            </a:r>
          </a:p>
          <a:p>
            <a:pPr eaLnBrk="1" hangingPunct="1"/>
            <a:r>
              <a:rPr lang="en-US" dirty="0">
                <a:solidFill>
                  <a:schemeClr val="bg1">
                    <a:lumMod val="65000"/>
                  </a:schemeClr>
                </a:solidFill>
              </a:rPr>
              <a:t> Conclusions</a:t>
            </a:r>
          </a:p>
        </p:txBody>
      </p:sp>
    </p:spTree>
    <p:extLst>
      <p:ext uri="{BB962C8B-B14F-4D97-AF65-F5344CB8AC3E}">
        <p14:creationId xmlns:p14="http://schemas.microsoft.com/office/powerpoint/2010/main" val="349231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9723E8F0-B236-4DFA-B7B3-069CBA1D3EB7}"/>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sp>
        <p:nvSpPr>
          <p:cNvPr id="5" name="Espace réservé du contenu 2">
            <a:extLst>
              <a:ext uri="{FF2B5EF4-FFF2-40B4-BE49-F238E27FC236}">
                <a16:creationId xmlns:a16="http://schemas.microsoft.com/office/drawing/2014/main" id="{2696A289-9AF6-4692-A70D-BA01CE1E5162}"/>
              </a:ext>
            </a:extLst>
          </p:cNvPr>
          <p:cNvSpPr>
            <a:spLocks noGrp="1" noChangeArrowheads="1"/>
          </p:cNvSpPr>
          <p:nvPr>
            <p:ph idx="1"/>
          </p:nvPr>
        </p:nvSpPr>
        <p:spPr>
          <a:xfrm>
            <a:off x="838200" y="1825625"/>
            <a:ext cx="10515600" cy="4351338"/>
          </a:xfrm>
        </p:spPr>
        <p:txBody>
          <a:bodyPr/>
          <a:lstStyle/>
          <a:p>
            <a:pPr algn="just" eaLnBrk="1" hangingPunct="1"/>
            <a:r>
              <a:rPr lang="en-US" dirty="0"/>
              <a:t> 2013. Diagnosis</a:t>
            </a:r>
          </a:p>
          <a:p>
            <a:pPr lvl="1" algn="just" eaLnBrk="1" hangingPunct="1"/>
            <a:r>
              <a:rPr lang="en-US" dirty="0"/>
              <a:t>Weak involvement of workers with their retirement savings</a:t>
            </a:r>
          </a:p>
          <a:p>
            <a:pPr lvl="1" algn="just" eaLnBrk="1" hangingPunct="1"/>
            <a:r>
              <a:rPr lang="en-US" dirty="0"/>
              <a:t>The quality of attention for workers by AFORE was not the optimum</a:t>
            </a:r>
          </a:p>
          <a:p>
            <a:pPr lvl="1" algn="just" eaLnBrk="1" hangingPunct="1"/>
            <a:r>
              <a:rPr lang="en-US" dirty="0"/>
              <a:t>It was extremely complex to make voluntary savings.</a:t>
            </a:r>
          </a:p>
          <a:p>
            <a:pPr algn="just" eaLnBrk="1" hangingPunct="1"/>
            <a:r>
              <a:rPr lang="en-US" dirty="0"/>
              <a:t> Context</a:t>
            </a:r>
          </a:p>
          <a:p>
            <a:pPr lvl="1" algn="just" eaLnBrk="1" hangingPunct="1"/>
            <a:r>
              <a:rPr lang="en-US" dirty="0"/>
              <a:t>Low replacement rates</a:t>
            </a:r>
          </a:p>
          <a:p>
            <a:pPr lvl="1" algn="just" eaLnBrk="1" hangingPunct="1"/>
            <a:r>
              <a:rPr lang="en-US" dirty="0"/>
              <a:t>Rising population aging</a:t>
            </a:r>
          </a:p>
          <a:p>
            <a:pPr lvl="1" algn="just" eaLnBrk="1" hangingPunct="1"/>
            <a:r>
              <a:rPr lang="en-US" dirty="0"/>
              <a:t>Technological growth</a:t>
            </a:r>
          </a:p>
          <a:p>
            <a:pPr algn="just" eaLnBrk="1" hangingPunct="1"/>
            <a:r>
              <a:rPr lang="en-US" dirty="0"/>
              <a:t> (Natural) solution: Digitalization</a:t>
            </a:r>
          </a:p>
        </p:txBody>
      </p:sp>
    </p:spTree>
    <p:extLst>
      <p:ext uri="{BB962C8B-B14F-4D97-AF65-F5344CB8AC3E}">
        <p14:creationId xmlns:p14="http://schemas.microsoft.com/office/powerpoint/2010/main" val="236953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AC69CFC6-8F54-4B65-9321-7E2E279464D8}"/>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sp>
        <p:nvSpPr>
          <p:cNvPr id="5" name="Espace réservé du contenu 2">
            <a:extLst>
              <a:ext uri="{FF2B5EF4-FFF2-40B4-BE49-F238E27FC236}">
                <a16:creationId xmlns:a16="http://schemas.microsoft.com/office/drawing/2014/main" id="{E7C107C9-10EF-412F-931B-773E60075C9C}"/>
              </a:ext>
            </a:extLst>
          </p:cNvPr>
          <p:cNvSpPr>
            <a:spLocks noGrp="1" noChangeArrowheads="1"/>
          </p:cNvSpPr>
          <p:nvPr>
            <p:ph idx="1"/>
          </p:nvPr>
        </p:nvSpPr>
        <p:spPr>
          <a:xfrm>
            <a:off x="838200" y="1690688"/>
            <a:ext cx="5257800" cy="4908291"/>
          </a:xfrm>
        </p:spPr>
        <p:txBody>
          <a:bodyPr/>
          <a:lstStyle/>
          <a:p>
            <a:pPr lvl="1" algn="just" eaLnBrk="1" hangingPunct="1"/>
            <a:endParaRPr lang="en-US" dirty="0"/>
          </a:p>
          <a:p>
            <a:pPr lvl="1" algn="just" eaLnBrk="1" hangingPunct="1"/>
            <a:r>
              <a:rPr lang="en-US" dirty="0"/>
              <a:t>An unique electronic file for each worker</a:t>
            </a:r>
          </a:p>
          <a:p>
            <a:pPr lvl="1" algn="just" eaLnBrk="1" hangingPunct="1"/>
            <a:r>
              <a:rPr lang="en-US" dirty="0"/>
              <a:t>Identification through biometric personal data</a:t>
            </a:r>
          </a:p>
          <a:p>
            <a:pPr lvl="1" algn="just" eaLnBrk="1" hangingPunct="1"/>
            <a:r>
              <a:rPr lang="en-US" dirty="0"/>
              <a:t>A central website that offered a range of possibilities to simplify the procedures with the SAR</a:t>
            </a:r>
          </a:p>
          <a:p>
            <a:pPr lvl="1" algn="just" eaLnBrk="1" hangingPunct="1"/>
            <a:r>
              <a:rPr lang="en-US" dirty="0"/>
              <a:t>A mobile services application to expand the coverage</a:t>
            </a:r>
          </a:p>
        </p:txBody>
      </p:sp>
      <p:pic>
        <p:nvPicPr>
          <p:cNvPr id="6" name="Imagen 3">
            <a:extLst>
              <a:ext uri="{FF2B5EF4-FFF2-40B4-BE49-F238E27FC236}">
                <a16:creationId xmlns:a16="http://schemas.microsoft.com/office/drawing/2014/main" id="{21C3DD1C-108D-4C72-90DE-7D8B57952F75}"/>
              </a:ext>
            </a:extLst>
          </p:cNvPr>
          <p:cNvPicPr>
            <a:picLocks noChangeAspect="1"/>
          </p:cNvPicPr>
          <p:nvPr/>
        </p:nvPicPr>
        <p:blipFill>
          <a:blip r:embed="rId3"/>
          <a:stretch>
            <a:fillRect/>
          </a:stretch>
        </p:blipFill>
        <p:spPr>
          <a:xfrm>
            <a:off x="6789988" y="1690688"/>
            <a:ext cx="4375256" cy="1658751"/>
          </a:xfrm>
          <a:prstGeom prst="rect">
            <a:avLst/>
          </a:prstGeom>
        </p:spPr>
      </p:pic>
      <p:pic>
        <p:nvPicPr>
          <p:cNvPr id="7" name="Imagen 1">
            <a:extLst>
              <a:ext uri="{FF2B5EF4-FFF2-40B4-BE49-F238E27FC236}">
                <a16:creationId xmlns:a16="http://schemas.microsoft.com/office/drawing/2014/main" id="{7B7ABC48-24CB-474F-8907-F9679D5C95F6}"/>
              </a:ext>
            </a:extLst>
          </p:cNvPr>
          <p:cNvPicPr preferRelativeResize="0">
            <a:picLocks/>
          </p:cNvPicPr>
          <p:nvPr/>
        </p:nvPicPr>
        <p:blipFill rotWithShape="1">
          <a:blip r:embed="rId4"/>
          <a:srcRect l="17995" t="22745" r="18279" b="13529"/>
          <a:stretch/>
        </p:blipFill>
        <p:spPr>
          <a:xfrm>
            <a:off x="9827406" y="3467100"/>
            <a:ext cx="1353312" cy="2898648"/>
          </a:xfrm>
          <a:prstGeom prst="rect">
            <a:avLst/>
          </a:prstGeom>
        </p:spPr>
      </p:pic>
      <p:pic>
        <p:nvPicPr>
          <p:cNvPr id="8" name="Imagen 4">
            <a:extLst>
              <a:ext uri="{FF2B5EF4-FFF2-40B4-BE49-F238E27FC236}">
                <a16:creationId xmlns:a16="http://schemas.microsoft.com/office/drawing/2014/main" id="{2118981C-9EBD-42F3-ADE7-33642AD088A1}"/>
              </a:ext>
            </a:extLst>
          </p:cNvPr>
          <p:cNvPicPr>
            <a:picLocks noChangeAspect="1"/>
          </p:cNvPicPr>
          <p:nvPr/>
        </p:nvPicPr>
        <p:blipFill rotWithShape="1">
          <a:blip r:embed="rId5"/>
          <a:srcRect l="14314" t="22613" r="14314" b="6797"/>
          <a:stretch/>
        </p:blipFill>
        <p:spPr>
          <a:xfrm>
            <a:off x="7285503" y="3455672"/>
            <a:ext cx="1352400" cy="2898000"/>
          </a:xfrm>
          <a:prstGeom prst="rect">
            <a:avLst/>
          </a:prstGeom>
        </p:spPr>
      </p:pic>
    </p:spTree>
    <p:extLst>
      <p:ext uri="{BB962C8B-B14F-4D97-AF65-F5344CB8AC3E}">
        <p14:creationId xmlns:p14="http://schemas.microsoft.com/office/powerpoint/2010/main" val="53668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36189E2F-1E41-4794-A01D-090FE6BFE29B}"/>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sp>
        <p:nvSpPr>
          <p:cNvPr id="5" name="Espace réservé du contenu 2">
            <a:extLst>
              <a:ext uri="{FF2B5EF4-FFF2-40B4-BE49-F238E27FC236}">
                <a16:creationId xmlns:a16="http://schemas.microsoft.com/office/drawing/2014/main" id="{A9FC2D81-D6F8-47FF-A662-140BEDE6D887}"/>
              </a:ext>
            </a:extLst>
          </p:cNvPr>
          <p:cNvSpPr>
            <a:spLocks noGrp="1" noChangeArrowheads="1"/>
          </p:cNvSpPr>
          <p:nvPr>
            <p:ph idx="1"/>
          </p:nvPr>
        </p:nvSpPr>
        <p:spPr>
          <a:xfrm>
            <a:off x="838200" y="1690688"/>
            <a:ext cx="10515600" cy="4486275"/>
          </a:xfrm>
        </p:spPr>
        <p:txBody>
          <a:bodyPr/>
          <a:lstStyle/>
          <a:p>
            <a:pPr algn="just" eaLnBrk="1" hangingPunct="1"/>
            <a:r>
              <a:rPr lang="en-US" dirty="0"/>
              <a:t> Background and Expectations</a:t>
            </a:r>
          </a:p>
          <a:p>
            <a:pPr lvl="1" algn="just" eaLnBrk="1" hangingPunct="1"/>
            <a:r>
              <a:rPr lang="en-US" dirty="0"/>
              <a:t>Digital technologies might simplify procedures, reduce fraud and improve financial and actuarial planning (Keller and Tapia, 2019)</a:t>
            </a:r>
          </a:p>
          <a:p>
            <a:pPr lvl="1" algn="just" eaLnBrk="1" hangingPunct="1"/>
            <a:r>
              <a:rPr lang="en-US" dirty="0"/>
              <a:t>Web applications can contribute to decision making, for example, in voluntary savings (OECD, 2018)</a:t>
            </a:r>
          </a:p>
          <a:p>
            <a:pPr algn="just" eaLnBrk="1" hangingPunct="1"/>
            <a:r>
              <a:rPr lang="en-US" dirty="0"/>
              <a:t> Previous experiences</a:t>
            </a:r>
          </a:p>
          <a:p>
            <a:pPr lvl="1" algn="just" eaLnBrk="1" hangingPunct="1"/>
            <a:endParaRPr lang="en-US" dirty="0"/>
          </a:p>
          <a:p>
            <a:pPr lvl="1" algn="just" eaLnBrk="1" hangingPunct="1"/>
            <a:endParaRPr lang="en-US" dirty="0"/>
          </a:p>
        </p:txBody>
      </p:sp>
      <p:pic>
        <p:nvPicPr>
          <p:cNvPr id="6" name="Imagen 1">
            <a:extLst>
              <a:ext uri="{FF2B5EF4-FFF2-40B4-BE49-F238E27FC236}">
                <a16:creationId xmlns:a16="http://schemas.microsoft.com/office/drawing/2014/main" id="{AAE85ED4-4B4B-4230-A740-3191F6D775FE}"/>
              </a:ext>
            </a:extLst>
          </p:cNvPr>
          <p:cNvPicPr>
            <a:picLocks noChangeAspect="1"/>
          </p:cNvPicPr>
          <p:nvPr/>
        </p:nvPicPr>
        <p:blipFill>
          <a:blip r:embed="rId3"/>
          <a:stretch>
            <a:fillRect/>
          </a:stretch>
        </p:blipFill>
        <p:spPr>
          <a:xfrm>
            <a:off x="4529137" y="4719638"/>
            <a:ext cx="3133725" cy="1457325"/>
          </a:xfrm>
          <a:prstGeom prst="rect">
            <a:avLst/>
          </a:prstGeom>
        </p:spPr>
      </p:pic>
      <p:pic>
        <p:nvPicPr>
          <p:cNvPr id="7" name="Imagen 2">
            <a:extLst>
              <a:ext uri="{FF2B5EF4-FFF2-40B4-BE49-F238E27FC236}">
                <a16:creationId xmlns:a16="http://schemas.microsoft.com/office/drawing/2014/main" id="{BEE0D167-A6E4-447C-9B60-5DBF4BF3059D}"/>
              </a:ext>
            </a:extLst>
          </p:cNvPr>
          <p:cNvPicPr>
            <a:picLocks noChangeAspect="1"/>
          </p:cNvPicPr>
          <p:nvPr/>
        </p:nvPicPr>
        <p:blipFill>
          <a:blip r:embed="rId4"/>
          <a:stretch>
            <a:fillRect/>
          </a:stretch>
        </p:blipFill>
        <p:spPr>
          <a:xfrm>
            <a:off x="1240631" y="4595813"/>
            <a:ext cx="2886075" cy="1581150"/>
          </a:xfrm>
          <a:prstGeom prst="rect">
            <a:avLst/>
          </a:prstGeom>
        </p:spPr>
      </p:pic>
      <p:pic>
        <p:nvPicPr>
          <p:cNvPr id="8" name="Imagen 3">
            <a:extLst>
              <a:ext uri="{FF2B5EF4-FFF2-40B4-BE49-F238E27FC236}">
                <a16:creationId xmlns:a16="http://schemas.microsoft.com/office/drawing/2014/main" id="{F5530967-1CF9-4E22-8070-8173CA4FE2F8}"/>
              </a:ext>
            </a:extLst>
          </p:cNvPr>
          <p:cNvPicPr>
            <a:picLocks noChangeAspect="1"/>
          </p:cNvPicPr>
          <p:nvPr/>
        </p:nvPicPr>
        <p:blipFill>
          <a:blip r:embed="rId5"/>
          <a:stretch>
            <a:fillRect/>
          </a:stretch>
        </p:blipFill>
        <p:spPr>
          <a:xfrm>
            <a:off x="8065293" y="4433888"/>
            <a:ext cx="2619375" cy="1743075"/>
          </a:xfrm>
          <a:prstGeom prst="rect">
            <a:avLst/>
          </a:prstGeom>
        </p:spPr>
      </p:pic>
    </p:spTree>
    <p:extLst>
      <p:ext uri="{BB962C8B-B14F-4D97-AF65-F5344CB8AC3E}">
        <p14:creationId xmlns:p14="http://schemas.microsoft.com/office/powerpoint/2010/main" val="267868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6" name="Titre 1">
            <a:extLst>
              <a:ext uri="{FF2B5EF4-FFF2-40B4-BE49-F238E27FC236}">
                <a16:creationId xmlns:a16="http://schemas.microsoft.com/office/drawing/2014/main" id="{B5C1B5B2-DAC5-41EF-B993-3F5DFE38483B}"/>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sp>
        <p:nvSpPr>
          <p:cNvPr id="7" name="Espace réservé du contenu 2">
            <a:extLst>
              <a:ext uri="{FF2B5EF4-FFF2-40B4-BE49-F238E27FC236}">
                <a16:creationId xmlns:a16="http://schemas.microsoft.com/office/drawing/2014/main" id="{48EB6B09-19D3-4048-B6A1-1FAD7834D3BB}"/>
              </a:ext>
            </a:extLst>
          </p:cNvPr>
          <p:cNvSpPr>
            <a:spLocks noGrp="1" noChangeArrowheads="1"/>
          </p:cNvSpPr>
          <p:nvPr>
            <p:ph idx="1"/>
          </p:nvPr>
        </p:nvSpPr>
        <p:spPr>
          <a:xfrm>
            <a:off x="838200" y="1825625"/>
            <a:ext cx="10515600" cy="4351338"/>
          </a:xfrm>
        </p:spPr>
        <p:txBody>
          <a:bodyPr/>
          <a:lstStyle/>
          <a:p>
            <a:pPr eaLnBrk="1" hangingPunct="1"/>
            <a:r>
              <a:rPr lang="en-US" dirty="0"/>
              <a:t> Scope and Limitations</a:t>
            </a:r>
          </a:p>
          <a:p>
            <a:pPr lvl="1" eaLnBrk="1" hangingPunct="1"/>
            <a:r>
              <a:rPr lang="en-US" dirty="0"/>
              <a:t>Internet users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Financial services users</a:t>
            </a:r>
          </a:p>
        </p:txBody>
      </p:sp>
      <p:pic>
        <p:nvPicPr>
          <p:cNvPr id="8" name="Imagen 5">
            <a:extLst>
              <a:ext uri="{FF2B5EF4-FFF2-40B4-BE49-F238E27FC236}">
                <a16:creationId xmlns:a16="http://schemas.microsoft.com/office/drawing/2014/main" id="{3E26BDC6-CD84-41B6-AACA-894A0926CAE5}"/>
              </a:ext>
            </a:extLst>
          </p:cNvPr>
          <p:cNvPicPr>
            <a:picLocks noChangeAspect="1"/>
          </p:cNvPicPr>
          <p:nvPr/>
        </p:nvPicPr>
        <p:blipFill>
          <a:blip r:embed="rId3"/>
          <a:stretch>
            <a:fillRect/>
          </a:stretch>
        </p:blipFill>
        <p:spPr>
          <a:xfrm>
            <a:off x="2492951" y="4786955"/>
            <a:ext cx="7206097" cy="1390008"/>
          </a:xfrm>
          <a:prstGeom prst="rect">
            <a:avLst/>
          </a:prstGeom>
        </p:spPr>
      </p:pic>
      <p:pic>
        <p:nvPicPr>
          <p:cNvPr id="9" name="Imagen 6">
            <a:extLst>
              <a:ext uri="{FF2B5EF4-FFF2-40B4-BE49-F238E27FC236}">
                <a16:creationId xmlns:a16="http://schemas.microsoft.com/office/drawing/2014/main" id="{9B99ED4F-1A7D-4049-A770-D377A8D66151}"/>
              </a:ext>
            </a:extLst>
          </p:cNvPr>
          <p:cNvPicPr>
            <a:picLocks noChangeAspect="1"/>
          </p:cNvPicPr>
          <p:nvPr/>
        </p:nvPicPr>
        <p:blipFill>
          <a:blip r:embed="rId4"/>
          <a:stretch>
            <a:fillRect/>
          </a:stretch>
        </p:blipFill>
        <p:spPr>
          <a:xfrm>
            <a:off x="2492951" y="2772096"/>
            <a:ext cx="7206097" cy="1390008"/>
          </a:xfrm>
          <a:prstGeom prst="rect">
            <a:avLst/>
          </a:prstGeom>
        </p:spPr>
      </p:pic>
    </p:spTree>
    <p:extLst>
      <p:ext uri="{BB962C8B-B14F-4D97-AF65-F5344CB8AC3E}">
        <p14:creationId xmlns:p14="http://schemas.microsoft.com/office/powerpoint/2010/main" val="188269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4AA8082B-D59D-432C-A1B6-31348D0E1AA4}"/>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sp>
        <p:nvSpPr>
          <p:cNvPr id="5" name="Espace réservé du contenu 2">
            <a:extLst>
              <a:ext uri="{FF2B5EF4-FFF2-40B4-BE49-F238E27FC236}">
                <a16:creationId xmlns:a16="http://schemas.microsoft.com/office/drawing/2014/main" id="{A7E7D02B-5EFB-4C1B-8612-C8FF687B705D}"/>
              </a:ext>
            </a:extLst>
          </p:cNvPr>
          <p:cNvSpPr>
            <a:spLocks noGrp="1" noChangeArrowheads="1"/>
          </p:cNvSpPr>
          <p:nvPr>
            <p:ph idx="1"/>
          </p:nvPr>
        </p:nvSpPr>
        <p:spPr>
          <a:xfrm>
            <a:off x="838200" y="1825625"/>
            <a:ext cx="10515600" cy="4351338"/>
          </a:xfrm>
        </p:spPr>
        <p:txBody>
          <a:bodyPr/>
          <a:lstStyle/>
          <a:p>
            <a:pPr eaLnBrk="1" hangingPunct="1"/>
            <a:r>
              <a:rPr lang="en-US" dirty="0"/>
              <a:t> Scope and Limitations</a:t>
            </a:r>
          </a:p>
          <a:p>
            <a:pPr lvl="1" eaLnBrk="1" hangingPunct="1"/>
            <a:r>
              <a:rPr lang="en-US" dirty="0"/>
              <a:t>Ways used to contract financial services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Use of electronic media for financial services</a:t>
            </a:r>
          </a:p>
        </p:txBody>
      </p:sp>
      <p:pic>
        <p:nvPicPr>
          <p:cNvPr id="6" name="Imagen 1">
            <a:extLst>
              <a:ext uri="{FF2B5EF4-FFF2-40B4-BE49-F238E27FC236}">
                <a16:creationId xmlns:a16="http://schemas.microsoft.com/office/drawing/2014/main" id="{99FD8FBE-F3AD-407B-800A-9A66E188A056}"/>
              </a:ext>
            </a:extLst>
          </p:cNvPr>
          <p:cNvPicPr>
            <a:picLocks noChangeAspect="1"/>
          </p:cNvPicPr>
          <p:nvPr/>
        </p:nvPicPr>
        <p:blipFill>
          <a:blip r:embed="rId3"/>
          <a:stretch>
            <a:fillRect/>
          </a:stretch>
        </p:blipFill>
        <p:spPr>
          <a:xfrm>
            <a:off x="2492951" y="2730947"/>
            <a:ext cx="7206097" cy="1396105"/>
          </a:xfrm>
          <a:prstGeom prst="rect">
            <a:avLst/>
          </a:prstGeom>
        </p:spPr>
      </p:pic>
      <p:pic>
        <p:nvPicPr>
          <p:cNvPr id="7" name="Imagen 2">
            <a:extLst>
              <a:ext uri="{FF2B5EF4-FFF2-40B4-BE49-F238E27FC236}">
                <a16:creationId xmlns:a16="http://schemas.microsoft.com/office/drawing/2014/main" id="{E326FBCC-F016-4B7E-9F86-9F97FD7181F6}"/>
              </a:ext>
            </a:extLst>
          </p:cNvPr>
          <p:cNvPicPr>
            <a:picLocks noChangeAspect="1"/>
          </p:cNvPicPr>
          <p:nvPr/>
        </p:nvPicPr>
        <p:blipFill>
          <a:blip r:embed="rId4"/>
          <a:stretch>
            <a:fillRect/>
          </a:stretch>
        </p:blipFill>
        <p:spPr>
          <a:xfrm>
            <a:off x="2492951" y="4786955"/>
            <a:ext cx="7206097" cy="1390008"/>
          </a:xfrm>
          <a:prstGeom prst="rect">
            <a:avLst/>
          </a:prstGeom>
        </p:spPr>
      </p:pic>
    </p:spTree>
    <p:extLst>
      <p:ext uri="{BB962C8B-B14F-4D97-AF65-F5344CB8AC3E}">
        <p14:creationId xmlns:p14="http://schemas.microsoft.com/office/powerpoint/2010/main" val="247974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469746AE-0D55-4528-873F-F808A2ACB015}"/>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sp>
        <p:nvSpPr>
          <p:cNvPr id="5" name="Espace réservé du contenu 2">
            <a:extLst>
              <a:ext uri="{FF2B5EF4-FFF2-40B4-BE49-F238E27FC236}">
                <a16:creationId xmlns:a16="http://schemas.microsoft.com/office/drawing/2014/main" id="{322A1957-D160-4F68-9B56-7F24AC8A3CBA}"/>
              </a:ext>
            </a:extLst>
          </p:cNvPr>
          <p:cNvSpPr>
            <a:spLocks noGrp="1" noChangeArrowheads="1"/>
          </p:cNvSpPr>
          <p:nvPr>
            <p:ph idx="1"/>
          </p:nvPr>
        </p:nvSpPr>
        <p:spPr>
          <a:xfrm>
            <a:off x="838200" y="1825625"/>
            <a:ext cx="10515600" cy="4351338"/>
          </a:xfrm>
        </p:spPr>
        <p:txBody>
          <a:bodyPr/>
          <a:lstStyle/>
          <a:p>
            <a:pPr eaLnBrk="1" hangingPunct="1"/>
            <a:r>
              <a:rPr lang="en-US" dirty="0"/>
              <a:t> Scope and Limitations</a:t>
            </a:r>
          </a:p>
          <a:p>
            <a:pPr lvl="1" eaLnBrk="1" hangingPunct="1"/>
            <a:r>
              <a:rPr lang="en-US" dirty="0"/>
              <a:t>Savings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CONSAR recognized:</a:t>
            </a:r>
          </a:p>
          <a:p>
            <a:pPr lvl="2" eaLnBrk="1" hangingPunct="1"/>
            <a:r>
              <a:rPr lang="en-US" dirty="0"/>
              <a:t>12 millions of migrants</a:t>
            </a:r>
          </a:p>
          <a:p>
            <a:pPr lvl="2" eaLnBrk="1" hangingPunct="1"/>
            <a:r>
              <a:rPr lang="en-US" dirty="0"/>
              <a:t>14 millions of independent workers</a:t>
            </a:r>
          </a:p>
          <a:p>
            <a:pPr lvl="2" algn="just" eaLnBrk="1" hangingPunct="1"/>
            <a:r>
              <a:rPr lang="en-US" dirty="0"/>
              <a:t>Up to 39 million of underage who could register in an AFORE and make voluntary savings</a:t>
            </a:r>
          </a:p>
          <a:p>
            <a:pPr lvl="2" eaLnBrk="1" hangingPunct="1"/>
            <a:r>
              <a:rPr lang="en-US" dirty="0"/>
              <a:t>Formal workers</a:t>
            </a:r>
          </a:p>
          <a:p>
            <a:pPr lvl="2" eaLnBrk="1" hangingPunct="1"/>
            <a:endParaRPr lang="en-US" dirty="0"/>
          </a:p>
        </p:txBody>
      </p:sp>
      <p:pic>
        <p:nvPicPr>
          <p:cNvPr id="6" name="Imagen 2">
            <a:extLst>
              <a:ext uri="{FF2B5EF4-FFF2-40B4-BE49-F238E27FC236}">
                <a16:creationId xmlns:a16="http://schemas.microsoft.com/office/drawing/2014/main" id="{129A544C-3266-4D5C-B1D6-3EFDBBCCE5B2}"/>
              </a:ext>
            </a:extLst>
          </p:cNvPr>
          <p:cNvPicPr>
            <a:picLocks noChangeAspect="1"/>
          </p:cNvPicPr>
          <p:nvPr/>
        </p:nvPicPr>
        <p:blipFill>
          <a:blip r:embed="rId3"/>
          <a:stretch>
            <a:fillRect/>
          </a:stretch>
        </p:blipFill>
        <p:spPr>
          <a:xfrm>
            <a:off x="2492951" y="2733996"/>
            <a:ext cx="7206097" cy="1390008"/>
          </a:xfrm>
          <a:prstGeom prst="rect">
            <a:avLst/>
          </a:prstGeom>
        </p:spPr>
      </p:pic>
    </p:spTree>
    <p:extLst>
      <p:ext uri="{BB962C8B-B14F-4D97-AF65-F5344CB8AC3E}">
        <p14:creationId xmlns:p14="http://schemas.microsoft.com/office/powerpoint/2010/main" val="26978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13" name="Textplatzhalter 3">
            <a:extLst>
              <a:ext uri="{FF2B5EF4-FFF2-40B4-BE49-F238E27FC236}">
                <a16:creationId xmlns:a16="http://schemas.microsoft.com/office/drawing/2014/main" id="{192B48CC-7E05-490D-8CCD-E514A3011969}"/>
              </a:ext>
            </a:extLst>
          </p:cNvPr>
          <p:cNvSpPr txBox="1">
            <a:spLocks/>
          </p:cNvSpPr>
          <p:nvPr/>
        </p:nvSpPr>
        <p:spPr>
          <a:xfrm>
            <a:off x="1924050" y="2279650"/>
            <a:ext cx="4171950" cy="189435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800" b="1" dirty="0">
                <a:solidFill>
                  <a:srgbClr val="00457C"/>
                </a:solidFill>
                <a:latin typeface="Verdana" panose="020B0604030504040204" pitchFamily="34" charset="0"/>
                <a:ea typeface="Verdana" panose="020B0604030504040204" pitchFamily="34" charset="0"/>
              </a:rPr>
              <a:t>Jocelyn G. Alba Arellano</a:t>
            </a:r>
            <a:endParaRPr lang="en-US" sz="1800" dirty="0">
              <a:latin typeface="Verdana" panose="020B0604030504040204" pitchFamily="34" charset="0"/>
              <a:ea typeface="Verdana" panose="020B0604030504040204" pitchFamily="34" charset="0"/>
            </a:endParaRPr>
          </a:p>
          <a:p>
            <a:pPr algn="just" fontAlgn="auto">
              <a:spcAft>
                <a:spcPts val="0"/>
              </a:spcAft>
              <a:defRPr/>
            </a:pPr>
            <a:r>
              <a:rPr lang="en-US" sz="1600" dirty="0">
                <a:latin typeface="Verdana" panose="020B0604030504040204" pitchFamily="34" charset="0"/>
                <a:ea typeface="Verdana" panose="020B0604030504040204" pitchFamily="34" charset="0"/>
              </a:rPr>
              <a:t>Academic &amp; Risk Manager</a:t>
            </a:r>
          </a:p>
          <a:p>
            <a:pPr algn="just" fontAlgn="auto">
              <a:spcAft>
                <a:spcPts val="0"/>
              </a:spcAft>
              <a:defRPr/>
            </a:pPr>
            <a:r>
              <a:rPr lang="en-US" sz="1600" dirty="0">
                <a:latin typeface="Verdana" panose="020B0604030504040204" pitchFamily="34" charset="0"/>
                <a:ea typeface="Verdana" panose="020B0604030504040204" pitchFamily="34" charset="0"/>
              </a:rPr>
              <a:t>Actuarial Science (UNAM, 2018), High Technology Management (Samara University, 2017)</a:t>
            </a:r>
          </a:p>
        </p:txBody>
      </p:sp>
      <p:sp>
        <p:nvSpPr>
          <p:cNvPr id="15" name="Textplatzhalter 3">
            <a:extLst>
              <a:ext uri="{FF2B5EF4-FFF2-40B4-BE49-F238E27FC236}">
                <a16:creationId xmlns:a16="http://schemas.microsoft.com/office/drawing/2014/main" id="{D5260669-6EC1-44D2-97ED-2F801CB74D4D}"/>
              </a:ext>
            </a:extLst>
          </p:cNvPr>
          <p:cNvSpPr txBox="1">
            <a:spLocks/>
          </p:cNvSpPr>
          <p:nvPr/>
        </p:nvSpPr>
        <p:spPr>
          <a:xfrm>
            <a:off x="1924050" y="4174002"/>
            <a:ext cx="4171950" cy="2119222"/>
          </a:xfrm>
          <a:prstGeom prst="rect">
            <a:avLst/>
          </a:prstGeom>
          <a:noFill/>
        </p:spPr>
        <p:txBody>
          <a:bodyPr>
            <a:normAutofit lnSpcReduction="10000"/>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00457C"/>
                </a:solidFill>
              </a:rPr>
              <a:t>UNAM – Scotiabank Mexico</a:t>
            </a:r>
          </a:p>
          <a:p>
            <a:pPr algn="just" fontAlgn="auto">
              <a:spcAft>
                <a:spcPts val="0"/>
              </a:spcAft>
              <a:defRPr/>
            </a:pPr>
            <a:r>
              <a:rPr lang="en-US" sz="1600" dirty="0"/>
              <a:t>Risk Manager in Liquidity, Interest Rate and Investment Funds Directorate</a:t>
            </a:r>
          </a:p>
          <a:p>
            <a:pPr fontAlgn="auto">
              <a:spcAft>
                <a:spcPts val="0"/>
              </a:spcAft>
              <a:defRPr/>
            </a:pPr>
            <a:r>
              <a:rPr lang="en-US" sz="1600" dirty="0"/>
              <a:t>Harvard Project for Asian and International Relations Delegate</a:t>
            </a:r>
          </a:p>
          <a:p>
            <a:pPr fontAlgn="auto">
              <a:spcAft>
                <a:spcPts val="0"/>
              </a:spcAft>
              <a:defRPr/>
            </a:pPr>
            <a:r>
              <a:rPr lang="en-US" sz="1600" dirty="0"/>
              <a:t>World Bank Impact Challenge, first place</a:t>
            </a:r>
          </a:p>
          <a:p>
            <a:pPr fontAlgn="auto">
              <a:spcAft>
                <a:spcPts val="0"/>
              </a:spcAft>
              <a:defRPr/>
            </a:pPr>
            <a:endParaRPr lang="en-US" sz="1600" dirty="0"/>
          </a:p>
        </p:txBody>
      </p:sp>
      <p:cxnSp>
        <p:nvCxnSpPr>
          <p:cNvPr id="16" name="Gerader Verbinder 8">
            <a:extLst>
              <a:ext uri="{FF2B5EF4-FFF2-40B4-BE49-F238E27FC236}">
                <a16:creationId xmlns:a16="http://schemas.microsoft.com/office/drawing/2014/main" id="{57ED16CF-B1A7-4F77-9D64-1D488DA5EF10}"/>
              </a:ext>
            </a:extLst>
          </p:cNvPr>
          <p:cNvCxnSpPr/>
          <p:nvPr/>
        </p:nvCxnSpPr>
        <p:spPr>
          <a:xfrm>
            <a:off x="717550" y="4153831"/>
            <a:ext cx="10379075" cy="20171"/>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7" name="Grafik 7">
            <a:extLst>
              <a:ext uri="{FF2B5EF4-FFF2-40B4-BE49-F238E27FC236}">
                <a16:creationId xmlns:a16="http://schemas.microsoft.com/office/drawing/2014/main" id="{B1A756D9-34E5-46FC-A3AE-6619C116D7FE}"/>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sp>
        <p:nvSpPr>
          <p:cNvPr id="18" name="Textplatzhalter 3">
            <a:extLst>
              <a:ext uri="{FF2B5EF4-FFF2-40B4-BE49-F238E27FC236}">
                <a16:creationId xmlns:a16="http://schemas.microsoft.com/office/drawing/2014/main" id="{D7082CA0-1BE4-4F72-968D-833B9064F7FD}"/>
              </a:ext>
            </a:extLst>
          </p:cNvPr>
          <p:cNvSpPr txBox="1">
            <a:spLocks/>
          </p:cNvSpPr>
          <p:nvPr/>
        </p:nvSpPr>
        <p:spPr>
          <a:xfrm>
            <a:off x="7164889" y="2279650"/>
            <a:ext cx="4171950" cy="189435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a:solidFill>
                  <a:srgbClr val="00457C"/>
                </a:solidFill>
                <a:latin typeface="Verdana" panose="020B0604030504040204" pitchFamily="34" charset="0"/>
                <a:ea typeface="Verdana" panose="020B0604030504040204" pitchFamily="34" charset="0"/>
              </a:rPr>
              <a:t>Juan F. Carmona S.</a:t>
            </a:r>
            <a:endParaRPr lang="en-US" sz="1800" dirty="0">
              <a:latin typeface="Verdana" panose="020B0604030504040204" pitchFamily="34" charset="0"/>
              <a:ea typeface="Verdana" panose="020B0604030504040204" pitchFamily="34" charset="0"/>
            </a:endParaRPr>
          </a:p>
          <a:p>
            <a:pPr fontAlgn="auto">
              <a:spcAft>
                <a:spcPts val="0"/>
              </a:spcAft>
              <a:defRPr/>
            </a:pPr>
            <a:r>
              <a:rPr lang="en-US" sz="1600" dirty="0">
                <a:latin typeface="Verdana" panose="020B0604030504040204" pitchFamily="34" charset="0"/>
                <a:ea typeface="Verdana" panose="020B0604030504040204" pitchFamily="34" charset="0"/>
              </a:rPr>
              <a:t>Academic &amp; Financial Researcher</a:t>
            </a:r>
          </a:p>
          <a:p>
            <a:pPr algn="just" fontAlgn="auto">
              <a:spcAft>
                <a:spcPts val="0"/>
              </a:spcAft>
              <a:defRPr/>
            </a:pPr>
            <a:r>
              <a:rPr lang="en-US" sz="1600" dirty="0">
                <a:latin typeface="Verdana" panose="020B0604030504040204" pitchFamily="34" charset="0"/>
                <a:ea typeface="Verdana" panose="020B0604030504040204" pitchFamily="34" charset="0"/>
              </a:rPr>
              <a:t>Master in Financial Economics (UNAM, 2019), Graduate in Economics (ITAM, 2016) &amp; Actuarial Science (UNAM, 2015)</a:t>
            </a:r>
          </a:p>
          <a:p>
            <a:pPr fontAlgn="auto">
              <a:spcAft>
                <a:spcPts val="0"/>
              </a:spcAft>
              <a:defRPr/>
            </a:pPr>
            <a:endParaRPr lang="en-US" sz="1600" dirty="0">
              <a:latin typeface="Verdana" panose="020B0604030504040204" pitchFamily="34" charset="0"/>
              <a:ea typeface="Verdana" panose="020B0604030504040204" pitchFamily="34" charset="0"/>
            </a:endParaRPr>
          </a:p>
        </p:txBody>
      </p:sp>
      <p:sp>
        <p:nvSpPr>
          <p:cNvPr id="19" name="Textplatzhalter 3">
            <a:extLst>
              <a:ext uri="{FF2B5EF4-FFF2-40B4-BE49-F238E27FC236}">
                <a16:creationId xmlns:a16="http://schemas.microsoft.com/office/drawing/2014/main" id="{7AF0F729-9B77-41A8-A32B-780EEF728B92}"/>
              </a:ext>
            </a:extLst>
          </p:cNvPr>
          <p:cNvSpPr txBox="1">
            <a:spLocks/>
          </p:cNvSpPr>
          <p:nvPr/>
        </p:nvSpPr>
        <p:spPr>
          <a:xfrm>
            <a:off x="7164889" y="4174002"/>
            <a:ext cx="4171950" cy="2119222"/>
          </a:xfrm>
          <a:prstGeom prst="rect">
            <a:avLst/>
          </a:prstGeom>
          <a:noFill/>
        </p:spPr>
        <p:txBody>
          <a:bodyPr>
            <a:normAutofit fontScale="92500" lnSpcReduction="20000"/>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900" b="1" dirty="0">
                <a:solidFill>
                  <a:srgbClr val="00457C"/>
                </a:solidFill>
              </a:rPr>
              <a:t>UNAM – Bank of México</a:t>
            </a:r>
          </a:p>
          <a:p>
            <a:pPr fontAlgn="auto">
              <a:spcAft>
                <a:spcPts val="0"/>
              </a:spcAft>
              <a:defRPr/>
            </a:pPr>
            <a:r>
              <a:rPr lang="en-US" sz="1700" dirty="0"/>
              <a:t>7 years of professional experience in the Macroeconomic Analysis Directorate of Banco de México</a:t>
            </a:r>
          </a:p>
          <a:p>
            <a:pPr algn="just" fontAlgn="auto">
              <a:spcAft>
                <a:spcPts val="0"/>
              </a:spcAft>
              <a:defRPr/>
            </a:pPr>
            <a:r>
              <a:rPr lang="en-US" sz="1700" dirty="0"/>
              <a:t>9 years of teaching experience in the Faculty of Sciences</a:t>
            </a:r>
          </a:p>
          <a:p>
            <a:pPr fontAlgn="auto">
              <a:spcAft>
                <a:spcPts val="0"/>
              </a:spcAft>
              <a:defRPr/>
            </a:pPr>
            <a:r>
              <a:rPr lang="en-US" sz="1700" dirty="0"/>
              <a:t>Recognized by Inroads de México, A.C. as "Teacher who leaves a mark"</a:t>
            </a:r>
          </a:p>
          <a:p>
            <a:pPr fontAlgn="auto">
              <a:spcAft>
                <a:spcPts val="0"/>
              </a:spcAft>
              <a:defRPr/>
            </a:pPr>
            <a:endParaRPr lang="en-US" sz="1600" dirty="0"/>
          </a:p>
        </p:txBody>
      </p:sp>
      <p:pic>
        <p:nvPicPr>
          <p:cNvPr id="20" name="Grafik 7">
            <a:extLst>
              <a:ext uri="{FF2B5EF4-FFF2-40B4-BE49-F238E27FC236}">
                <a16:creationId xmlns:a16="http://schemas.microsoft.com/office/drawing/2014/main" id="{9262D0BC-B02F-4251-B6AA-2167882410C3}"/>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6096000" y="2342103"/>
            <a:ext cx="991901" cy="990352"/>
          </a:xfrm>
          <a:prstGeom prst="rect">
            <a:avLst/>
          </a:prstGeom>
          <a:ln>
            <a:noFill/>
          </a:ln>
          <a:effectLst>
            <a:outerShdw blurRad="292100" dist="139700" dir="2700000" algn="tl" rotWithShape="0">
              <a:srgbClr val="333333">
                <a:alpha val="65000"/>
              </a:srgbClr>
            </a:outerShdw>
          </a:effectLst>
        </p:spPr>
      </p:pic>
      <p:pic>
        <p:nvPicPr>
          <p:cNvPr id="21" name="Imagen 3">
            <a:extLst>
              <a:ext uri="{FF2B5EF4-FFF2-40B4-BE49-F238E27FC236}">
                <a16:creationId xmlns:a16="http://schemas.microsoft.com/office/drawing/2014/main" id="{22C3FBEC-7C2C-47FD-A10F-FF446F518575}"/>
              </a:ext>
            </a:extLst>
          </p:cNvPr>
          <p:cNvPicPr>
            <a:picLocks noChangeAspect="1"/>
          </p:cNvPicPr>
          <p:nvPr/>
        </p:nvPicPr>
        <p:blipFill>
          <a:blip r:embed="rId5"/>
          <a:stretch>
            <a:fillRect/>
          </a:stretch>
        </p:blipFill>
        <p:spPr>
          <a:xfrm>
            <a:off x="853462" y="4247392"/>
            <a:ext cx="993600" cy="993600"/>
          </a:xfrm>
          <a:prstGeom prst="rect">
            <a:avLst/>
          </a:prstGeom>
        </p:spPr>
      </p:pic>
      <p:pic>
        <p:nvPicPr>
          <p:cNvPr id="22" name="Imagen 17">
            <a:extLst>
              <a:ext uri="{FF2B5EF4-FFF2-40B4-BE49-F238E27FC236}">
                <a16:creationId xmlns:a16="http://schemas.microsoft.com/office/drawing/2014/main" id="{1554A6CB-630F-4746-8C23-3E2DB4815A5A}"/>
              </a:ext>
            </a:extLst>
          </p:cNvPr>
          <p:cNvPicPr>
            <a:picLocks noChangeAspect="1"/>
          </p:cNvPicPr>
          <p:nvPr/>
        </p:nvPicPr>
        <p:blipFill>
          <a:blip r:embed="rId5"/>
          <a:stretch>
            <a:fillRect/>
          </a:stretch>
        </p:blipFill>
        <p:spPr>
          <a:xfrm>
            <a:off x="6091213" y="4249944"/>
            <a:ext cx="993600" cy="993600"/>
          </a:xfrm>
          <a:prstGeom prst="rect">
            <a:avLst/>
          </a:prstGeom>
        </p:spPr>
      </p:pic>
      <p:pic>
        <p:nvPicPr>
          <p:cNvPr id="23" name="Marcador de contenido 3">
            <a:extLst>
              <a:ext uri="{FF2B5EF4-FFF2-40B4-BE49-F238E27FC236}">
                <a16:creationId xmlns:a16="http://schemas.microsoft.com/office/drawing/2014/main" id="{7A01D85E-4A6A-408A-9479-15803B99FE04}"/>
              </a:ext>
            </a:extLst>
          </p:cNvPr>
          <p:cNvPicPr>
            <a:picLocks noChangeAspect="1"/>
          </p:cNvPicPr>
          <p:nvPr/>
        </p:nvPicPr>
        <p:blipFill rotWithShape="1">
          <a:blip r:embed="rId6"/>
          <a:srcRect l="34131" t="8101" r="33536" b="35767"/>
          <a:stretch/>
        </p:blipFill>
        <p:spPr bwMode="auto">
          <a:xfrm>
            <a:off x="6091212" y="5314382"/>
            <a:ext cx="993601" cy="99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0">
            <a:extLst>
              <a:ext uri="{FF2B5EF4-FFF2-40B4-BE49-F238E27FC236}">
                <a16:creationId xmlns:a16="http://schemas.microsoft.com/office/drawing/2014/main" id="{C52557FA-BFDF-4641-9EBA-7DC639260FA6}"/>
              </a:ext>
            </a:extLst>
          </p:cNvPr>
          <p:cNvPicPr>
            <a:picLocks noChangeAspect="1"/>
          </p:cNvPicPr>
          <p:nvPr/>
        </p:nvPicPr>
        <p:blipFill>
          <a:blip r:embed="rId7"/>
          <a:stretch>
            <a:fillRect/>
          </a:stretch>
        </p:blipFill>
        <p:spPr>
          <a:xfrm>
            <a:off x="853462" y="5314382"/>
            <a:ext cx="993600" cy="993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7A89AE91-8DD3-46B9-8B8D-7904024EE123}"/>
              </a:ext>
            </a:extLst>
          </p:cNvPr>
          <p:cNvSpPr>
            <a:spLocks noGrp="1" noChangeArrowheads="1"/>
          </p:cNvSpPr>
          <p:nvPr>
            <p:ph type="title"/>
          </p:nvPr>
        </p:nvSpPr>
        <p:spPr>
          <a:xfrm>
            <a:off x="838200" y="365125"/>
            <a:ext cx="10515600" cy="1325563"/>
          </a:xfrm>
        </p:spPr>
        <p:txBody>
          <a:bodyPr/>
          <a:lstStyle/>
          <a:p>
            <a:pPr eaLnBrk="1" hangingPunct="1"/>
            <a:r>
              <a:rPr lang="en-US" dirty="0"/>
              <a:t>SAR Digitalization Strategy</a:t>
            </a:r>
            <a:endParaRPr lang="en-US" altLang="fr-FR" dirty="0"/>
          </a:p>
        </p:txBody>
      </p:sp>
      <p:pic>
        <p:nvPicPr>
          <p:cNvPr id="5" name="Imagen 1">
            <a:extLst>
              <a:ext uri="{FF2B5EF4-FFF2-40B4-BE49-F238E27FC236}">
                <a16:creationId xmlns:a16="http://schemas.microsoft.com/office/drawing/2014/main" id="{BE41786B-4F56-4A3D-9E77-C97555F8EB60}"/>
              </a:ext>
            </a:extLst>
          </p:cNvPr>
          <p:cNvPicPr>
            <a:picLocks noChangeAspect="1"/>
          </p:cNvPicPr>
          <p:nvPr/>
        </p:nvPicPr>
        <p:blipFill>
          <a:blip r:embed="rId3"/>
          <a:stretch>
            <a:fillRect/>
          </a:stretch>
        </p:blipFill>
        <p:spPr>
          <a:xfrm>
            <a:off x="778517" y="2555066"/>
            <a:ext cx="10634966" cy="1824068"/>
          </a:xfrm>
          <a:prstGeom prst="rect">
            <a:avLst/>
          </a:prstGeom>
        </p:spPr>
      </p:pic>
    </p:spTree>
    <p:extLst>
      <p:ext uri="{BB962C8B-B14F-4D97-AF65-F5344CB8AC3E}">
        <p14:creationId xmlns:p14="http://schemas.microsoft.com/office/powerpoint/2010/main" val="285765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0B1D4CA6-1D8C-4C5F-B883-E8842EBEA0D1}"/>
              </a:ext>
            </a:extLst>
          </p:cNvPr>
          <p:cNvSpPr>
            <a:spLocks noGrp="1" noChangeArrowheads="1"/>
          </p:cNvSpPr>
          <p:nvPr>
            <p:ph type="title"/>
          </p:nvPr>
        </p:nvSpPr>
        <p:spPr>
          <a:xfrm>
            <a:off x="838200" y="365125"/>
            <a:ext cx="10515600" cy="1325563"/>
          </a:xfrm>
        </p:spPr>
        <p:txBody>
          <a:bodyPr/>
          <a:lstStyle/>
          <a:p>
            <a:pPr eaLnBrk="1" hangingPunct="1"/>
            <a:r>
              <a:rPr lang="en-US" altLang="fr-FR" dirty="0"/>
              <a:t>Digitalization of Pension System in Mexico</a:t>
            </a:r>
          </a:p>
        </p:txBody>
      </p:sp>
      <p:sp>
        <p:nvSpPr>
          <p:cNvPr id="5" name="Espace réservé du contenu 2">
            <a:extLst>
              <a:ext uri="{FF2B5EF4-FFF2-40B4-BE49-F238E27FC236}">
                <a16:creationId xmlns:a16="http://schemas.microsoft.com/office/drawing/2014/main" id="{5056B9CE-1DC3-416E-80AB-4B46D06D3474}"/>
              </a:ext>
            </a:extLst>
          </p:cNvPr>
          <p:cNvSpPr>
            <a:spLocks noGrp="1" noChangeArrowheads="1"/>
          </p:cNvSpPr>
          <p:nvPr>
            <p:ph idx="1"/>
          </p:nvPr>
        </p:nvSpPr>
        <p:spPr>
          <a:xfrm>
            <a:off x="838200" y="1825625"/>
            <a:ext cx="10515600" cy="4351338"/>
          </a:xfrm>
        </p:spPr>
        <p:txBody>
          <a:bodyPr/>
          <a:lstStyle/>
          <a:p>
            <a:pPr eaLnBrk="1" hangingPunct="1"/>
            <a:r>
              <a:rPr lang="en-US" dirty="0">
                <a:solidFill>
                  <a:schemeClr val="bg1">
                    <a:lumMod val="65000"/>
                  </a:schemeClr>
                </a:solidFill>
              </a:rPr>
              <a:t> Introduction and Context</a:t>
            </a:r>
          </a:p>
          <a:p>
            <a:pPr lvl="1" eaLnBrk="1" hangingPunct="1"/>
            <a:r>
              <a:rPr lang="en-US" altLang="fr-FR" dirty="0">
                <a:solidFill>
                  <a:schemeClr val="bg1">
                    <a:lumMod val="65000"/>
                  </a:schemeClr>
                </a:solidFill>
              </a:rPr>
              <a:t>Retirement Savings System in Mexico</a:t>
            </a:r>
          </a:p>
          <a:p>
            <a:pPr lvl="1" eaLnBrk="1" hangingPunct="1"/>
            <a:r>
              <a:rPr lang="en-US" dirty="0">
                <a:solidFill>
                  <a:schemeClr val="bg1">
                    <a:lumMod val="65000"/>
                  </a:schemeClr>
                </a:solidFill>
              </a:rPr>
              <a:t>Demographic and Labor Context</a:t>
            </a:r>
          </a:p>
          <a:p>
            <a:pPr lvl="1" eaLnBrk="1" hangingPunct="1"/>
            <a:r>
              <a:rPr lang="en-US" dirty="0">
                <a:solidFill>
                  <a:schemeClr val="bg1">
                    <a:lumMod val="65000"/>
                  </a:schemeClr>
                </a:solidFill>
              </a:rPr>
              <a:t>Non – Conventional Employment</a:t>
            </a:r>
          </a:p>
          <a:p>
            <a:pPr eaLnBrk="1" hangingPunct="1"/>
            <a:r>
              <a:rPr lang="en-US" dirty="0">
                <a:solidFill>
                  <a:schemeClr val="bg1">
                    <a:lumMod val="65000"/>
                  </a:schemeClr>
                </a:solidFill>
              </a:rPr>
              <a:t> SAR Digitalization Strategy</a:t>
            </a:r>
          </a:p>
          <a:p>
            <a:pPr lvl="1" eaLnBrk="1" hangingPunct="1"/>
            <a:r>
              <a:rPr lang="en-US" dirty="0">
                <a:solidFill>
                  <a:schemeClr val="bg1">
                    <a:lumMod val="65000"/>
                  </a:schemeClr>
                </a:solidFill>
              </a:rPr>
              <a:t> Challenges, Scope and Limitations</a:t>
            </a:r>
          </a:p>
          <a:p>
            <a:pPr eaLnBrk="1" hangingPunct="1"/>
            <a:r>
              <a:rPr lang="en-US" dirty="0"/>
              <a:t> Results</a:t>
            </a:r>
          </a:p>
          <a:p>
            <a:pPr eaLnBrk="1" hangingPunct="1"/>
            <a:r>
              <a:rPr lang="en-US" dirty="0">
                <a:solidFill>
                  <a:schemeClr val="bg1">
                    <a:lumMod val="65000"/>
                  </a:schemeClr>
                </a:solidFill>
              </a:rPr>
              <a:t> Public Policy Recommendations</a:t>
            </a:r>
          </a:p>
          <a:p>
            <a:pPr eaLnBrk="1" hangingPunct="1"/>
            <a:r>
              <a:rPr lang="en-US" dirty="0">
                <a:solidFill>
                  <a:schemeClr val="bg1">
                    <a:lumMod val="65000"/>
                  </a:schemeClr>
                </a:solidFill>
              </a:rPr>
              <a:t> Conclusions</a:t>
            </a:r>
          </a:p>
        </p:txBody>
      </p:sp>
    </p:spTree>
    <p:extLst>
      <p:ext uri="{BB962C8B-B14F-4D97-AF65-F5344CB8AC3E}">
        <p14:creationId xmlns:p14="http://schemas.microsoft.com/office/powerpoint/2010/main" val="388337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9041C226-C714-4405-A2EF-C615AEA5B82C}"/>
              </a:ext>
            </a:extLst>
          </p:cNvPr>
          <p:cNvSpPr>
            <a:spLocks noGrp="1" noChangeArrowheads="1"/>
          </p:cNvSpPr>
          <p:nvPr>
            <p:ph type="title"/>
          </p:nvPr>
        </p:nvSpPr>
        <p:spPr>
          <a:xfrm>
            <a:off x="838200" y="365125"/>
            <a:ext cx="10515600" cy="1325563"/>
          </a:xfrm>
        </p:spPr>
        <p:txBody>
          <a:bodyPr/>
          <a:lstStyle/>
          <a:p>
            <a:pPr eaLnBrk="1" hangingPunct="1"/>
            <a:r>
              <a:rPr lang="en-US" dirty="0"/>
              <a:t>Results</a:t>
            </a:r>
            <a:endParaRPr lang="en-US" altLang="fr-FR" dirty="0"/>
          </a:p>
        </p:txBody>
      </p:sp>
      <p:sp>
        <p:nvSpPr>
          <p:cNvPr id="5" name="Espace réservé du contenu 2">
            <a:extLst>
              <a:ext uri="{FF2B5EF4-FFF2-40B4-BE49-F238E27FC236}">
                <a16:creationId xmlns:a16="http://schemas.microsoft.com/office/drawing/2014/main" id="{0B3B14AC-5C68-4177-8C39-86D4B25181C9}"/>
              </a:ext>
            </a:extLst>
          </p:cNvPr>
          <p:cNvSpPr>
            <a:spLocks noGrp="1" noChangeArrowheads="1"/>
          </p:cNvSpPr>
          <p:nvPr>
            <p:ph idx="1"/>
          </p:nvPr>
        </p:nvSpPr>
        <p:spPr>
          <a:xfrm>
            <a:off x="838200" y="1825625"/>
            <a:ext cx="4394200" cy="4351338"/>
          </a:xfrm>
        </p:spPr>
        <p:txBody>
          <a:bodyPr/>
          <a:lstStyle/>
          <a:p>
            <a:pPr algn="just" eaLnBrk="1" hangingPunct="1"/>
            <a:r>
              <a:rPr lang="en-US" dirty="0"/>
              <a:t> Managed accounts</a:t>
            </a:r>
          </a:p>
          <a:p>
            <a:pPr lvl="1" algn="just" eaLnBrk="1" hangingPunct="1"/>
            <a:r>
              <a:rPr lang="en-US" dirty="0"/>
              <a:t>No significant changes</a:t>
            </a:r>
          </a:p>
          <a:p>
            <a:pPr lvl="1" algn="just" eaLnBrk="1" hangingPunct="1"/>
            <a:r>
              <a:rPr lang="en-US" dirty="0"/>
              <a:t>Growth associated to the inertia of the system</a:t>
            </a:r>
          </a:p>
          <a:p>
            <a:pPr lvl="1" algn="just" eaLnBrk="1" hangingPunct="1"/>
            <a:r>
              <a:rPr lang="en-US" dirty="0"/>
              <a:t>The creation of AFORE accounts in relation to job creation did not present significant changes</a:t>
            </a:r>
          </a:p>
        </p:txBody>
      </p:sp>
      <p:pic>
        <p:nvPicPr>
          <p:cNvPr id="6" name="Imagen 1">
            <a:extLst>
              <a:ext uri="{FF2B5EF4-FFF2-40B4-BE49-F238E27FC236}">
                <a16:creationId xmlns:a16="http://schemas.microsoft.com/office/drawing/2014/main" id="{F327A3D2-F19D-4C00-97AA-B92AAA59E078}"/>
              </a:ext>
            </a:extLst>
          </p:cNvPr>
          <p:cNvPicPr>
            <a:picLocks noChangeAspect="1"/>
          </p:cNvPicPr>
          <p:nvPr/>
        </p:nvPicPr>
        <p:blipFill>
          <a:blip r:embed="rId3"/>
          <a:stretch>
            <a:fillRect/>
          </a:stretch>
        </p:blipFill>
        <p:spPr>
          <a:xfrm>
            <a:off x="5349354" y="1988456"/>
            <a:ext cx="6004446" cy="3564392"/>
          </a:xfrm>
          <a:prstGeom prst="rect">
            <a:avLst/>
          </a:prstGeom>
        </p:spPr>
      </p:pic>
    </p:spTree>
    <p:extLst>
      <p:ext uri="{BB962C8B-B14F-4D97-AF65-F5344CB8AC3E}">
        <p14:creationId xmlns:p14="http://schemas.microsoft.com/office/powerpoint/2010/main" val="25423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7B7417F9-794D-4CE6-B2DF-FAF607717AD1}"/>
              </a:ext>
            </a:extLst>
          </p:cNvPr>
          <p:cNvSpPr>
            <a:spLocks noGrp="1" noChangeArrowheads="1"/>
          </p:cNvSpPr>
          <p:nvPr>
            <p:ph type="title"/>
          </p:nvPr>
        </p:nvSpPr>
        <p:spPr>
          <a:xfrm>
            <a:off x="838200" y="365125"/>
            <a:ext cx="10515600" cy="1325563"/>
          </a:xfrm>
        </p:spPr>
        <p:txBody>
          <a:bodyPr/>
          <a:lstStyle/>
          <a:p>
            <a:pPr eaLnBrk="1" hangingPunct="1"/>
            <a:r>
              <a:rPr lang="en-US" dirty="0"/>
              <a:t>Results</a:t>
            </a:r>
            <a:endParaRPr lang="en-US" altLang="fr-FR" dirty="0"/>
          </a:p>
        </p:txBody>
      </p:sp>
      <p:sp>
        <p:nvSpPr>
          <p:cNvPr id="5" name="Espace réservé du contenu 2">
            <a:extLst>
              <a:ext uri="{FF2B5EF4-FFF2-40B4-BE49-F238E27FC236}">
                <a16:creationId xmlns:a16="http://schemas.microsoft.com/office/drawing/2014/main" id="{7F1A291E-D02D-413F-99BA-BA547F54CA7A}"/>
              </a:ext>
            </a:extLst>
          </p:cNvPr>
          <p:cNvSpPr>
            <a:spLocks noGrp="1" noChangeArrowheads="1"/>
          </p:cNvSpPr>
          <p:nvPr>
            <p:ph idx="1"/>
          </p:nvPr>
        </p:nvSpPr>
        <p:spPr>
          <a:xfrm>
            <a:off x="838200" y="1825625"/>
            <a:ext cx="4394200" cy="4351338"/>
          </a:xfrm>
        </p:spPr>
        <p:txBody>
          <a:bodyPr/>
          <a:lstStyle/>
          <a:p>
            <a:pPr algn="just" eaLnBrk="1" hangingPunct="1"/>
            <a:r>
              <a:rPr lang="en-US" dirty="0"/>
              <a:t> Registered accounts</a:t>
            </a:r>
          </a:p>
          <a:p>
            <a:pPr lvl="1" algn="just" eaLnBrk="1" hangingPunct="1"/>
            <a:r>
              <a:rPr lang="en-US" dirty="0"/>
              <a:t>More than 98% of new accounts were registered since 2017</a:t>
            </a:r>
          </a:p>
          <a:p>
            <a:pPr lvl="1" algn="just" eaLnBrk="1" hangingPunct="1"/>
            <a:r>
              <a:rPr lang="en-US" dirty="0"/>
              <a:t>The number of registered accounts for each formal employment created reflects an increase</a:t>
            </a:r>
          </a:p>
          <a:p>
            <a:pPr lvl="1" algn="just" eaLnBrk="1" hangingPunct="1"/>
            <a:endParaRPr lang="en-US" dirty="0"/>
          </a:p>
          <a:p>
            <a:pPr algn="just" eaLnBrk="1" hangingPunct="1"/>
            <a:r>
              <a:rPr lang="en-US" dirty="0"/>
              <a:t> Assigned accounts</a:t>
            </a:r>
          </a:p>
          <a:p>
            <a:pPr lvl="1" algn="just" eaLnBrk="1" hangingPunct="1"/>
            <a:r>
              <a:rPr lang="en-US" dirty="0"/>
              <a:t>No significant changes in the number of accounts</a:t>
            </a:r>
          </a:p>
        </p:txBody>
      </p:sp>
      <p:pic>
        <p:nvPicPr>
          <p:cNvPr id="6" name="Imagen 2">
            <a:extLst>
              <a:ext uri="{FF2B5EF4-FFF2-40B4-BE49-F238E27FC236}">
                <a16:creationId xmlns:a16="http://schemas.microsoft.com/office/drawing/2014/main" id="{B973C1C3-1022-40BD-AA89-EBCF80AE396D}"/>
              </a:ext>
            </a:extLst>
          </p:cNvPr>
          <p:cNvPicPr>
            <a:picLocks noChangeAspect="1"/>
          </p:cNvPicPr>
          <p:nvPr/>
        </p:nvPicPr>
        <p:blipFill>
          <a:blip r:embed="rId3"/>
          <a:stretch>
            <a:fillRect/>
          </a:stretch>
        </p:blipFill>
        <p:spPr>
          <a:xfrm>
            <a:off x="5611903" y="4001294"/>
            <a:ext cx="4590686" cy="2767824"/>
          </a:xfrm>
          <a:prstGeom prst="rect">
            <a:avLst/>
          </a:prstGeom>
        </p:spPr>
      </p:pic>
      <p:pic>
        <p:nvPicPr>
          <p:cNvPr id="7" name="Imagen 6">
            <a:extLst>
              <a:ext uri="{FF2B5EF4-FFF2-40B4-BE49-F238E27FC236}">
                <a16:creationId xmlns:a16="http://schemas.microsoft.com/office/drawing/2014/main" id="{5B220305-9E11-4BD4-903F-25AB86684AD5}"/>
              </a:ext>
            </a:extLst>
          </p:cNvPr>
          <p:cNvPicPr>
            <a:picLocks noChangeAspect="1"/>
          </p:cNvPicPr>
          <p:nvPr/>
        </p:nvPicPr>
        <p:blipFill>
          <a:blip r:embed="rId4"/>
          <a:stretch>
            <a:fillRect/>
          </a:stretch>
        </p:blipFill>
        <p:spPr>
          <a:xfrm>
            <a:off x="10177189" y="3601169"/>
            <a:ext cx="1659057" cy="800250"/>
          </a:xfrm>
          <a:prstGeom prst="rect">
            <a:avLst/>
          </a:prstGeom>
        </p:spPr>
      </p:pic>
      <p:pic>
        <p:nvPicPr>
          <p:cNvPr id="8" name="Imagen 8">
            <a:extLst>
              <a:ext uri="{FF2B5EF4-FFF2-40B4-BE49-F238E27FC236}">
                <a16:creationId xmlns:a16="http://schemas.microsoft.com/office/drawing/2014/main" id="{AD9CEBCA-C590-47EA-A6F3-09D103354C61}"/>
              </a:ext>
            </a:extLst>
          </p:cNvPr>
          <p:cNvPicPr>
            <a:picLocks noChangeAspect="1"/>
          </p:cNvPicPr>
          <p:nvPr/>
        </p:nvPicPr>
        <p:blipFill>
          <a:blip r:embed="rId5"/>
          <a:stretch>
            <a:fillRect/>
          </a:stretch>
        </p:blipFill>
        <p:spPr>
          <a:xfrm>
            <a:off x="5574310" y="1233470"/>
            <a:ext cx="4602879" cy="2761727"/>
          </a:xfrm>
          <a:prstGeom prst="rect">
            <a:avLst/>
          </a:prstGeom>
        </p:spPr>
      </p:pic>
    </p:spTree>
    <p:extLst>
      <p:ext uri="{BB962C8B-B14F-4D97-AF65-F5344CB8AC3E}">
        <p14:creationId xmlns:p14="http://schemas.microsoft.com/office/powerpoint/2010/main" val="98376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462BF4D3-668E-407A-95D3-DA5CDDC5B655}"/>
              </a:ext>
            </a:extLst>
          </p:cNvPr>
          <p:cNvSpPr>
            <a:spLocks noGrp="1" noChangeArrowheads="1"/>
          </p:cNvSpPr>
          <p:nvPr>
            <p:ph type="title"/>
          </p:nvPr>
        </p:nvSpPr>
        <p:spPr>
          <a:xfrm>
            <a:off x="838200" y="365125"/>
            <a:ext cx="10515600" cy="1325563"/>
          </a:xfrm>
        </p:spPr>
        <p:txBody>
          <a:bodyPr/>
          <a:lstStyle/>
          <a:p>
            <a:pPr eaLnBrk="1" hangingPunct="1"/>
            <a:r>
              <a:rPr lang="en-US" altLang="fr-FR" dirty="0"/>
              <a:t>Results</a:t>
            </a:r>
          </a:p>
        </p:txBody>
      </p:sp>
      <p:sp>
        <p:nvSpPr>
          <p:cNvPr id="5" name="Espace réservé du contenu 2">
            <a:extLst>
              <a:ext uri="{FF2B5EF4-FFF2-40B4-BE49-F238E27FC236}">
                <a16:creationId xmlns:a16="http://schemas.microsoft.com/office/drawing/2014/main" id="{D11EEB27-F82F-4597-A95F-70B6FF4D62FC}"/>
              </a:ext>
            </a:extLst>
          </p:cNvPr>
          <p:cNvSpPr>
            <a:spLocks noGrp="1" noChangeArrowheads="1"/>
          </p:cNvSpPr>
          <p:nvPr>
            <p:ph idx="1"/>
          </p:nvPr>
        </p:nvSpPr>
        <p:spPr>
          <a:xfrm>
            <a:off x="838200" y="1825625"/>
            <a:ext cx="4740256" cy="4351338"/>
          </a:xfrm>
        </p:spPr>
        <p:txBody>
          <a:bodyPr/>
          <a:lstStyle/>
          <a:p>
            <a:pPr algn="just" eaLnBrk="1" hangingPunct="1"/>
            <a:r>
              <a:rPr lang="en-US" dirty="0"/>
              <a:t> Independent workers</a:t>
            </a:r>
          </a:p>
          <a:p>
            <a:pPr lvl="1" algn="just" eaLnBrk="1" hangingPunct="1"/>
            <a:r>
              <a:rPr lang="en-US" dirty="0"/>
              <a:t>Slight growth in the number of accounts</a:t>
            </a:r>
          </a:p>
          <a:p>
            <a:pPr lvl="1" algn="just" eaLnBrk="1" hangingPunct="1"/>
            <a:r>
              <a:rPr lang="en-US" dirty="0"/>
              <a:t>Smaller weight in the total</a:t>
            </a:r>
          </a:p>
          <a:p>
            <a:pPr lvl="1" algn="just" eaLnBrk="1" hangingPunct="1"/>
            <a:r>
              <a:rPr lang="en-US" dirty="0"/>
              <a:t>The number of independent workers continues growing</a:t>
            </a:r>
          </a:p>
        </p:txBody>
      </p:sp>
      <p:pic>
        <p:nvPicPr>
          <p:cNvPr id="6" name="Imagen 2">
            <a:extLst>
              <a:ext uri="{FF2B5EF4-FFF2-40B4-BE49-F238E27FC236}">
                <a16:creationId xmlns:a16="http://schemas.microsoft.com/office/drawing/2014/main" id="{9D3F3243-05CF-4105-84E7-EA84503F2D89}"/>
              </a:ext>
            </a:extLst>
          </p:cNvPr>
          <p:cNvPicPr>
            <a:picLocks noChangeAspect="1"/>
          </p:cNvPicPr>
          <p:nvPr/>
        </p:nvPicPr>
        <p:blipFill>
          <a:blip r:embed="rId3"/>
          <a:stretch>
            <a:fillRect/>
          </a:stretch>
        </p:blipFill>
        <p:spPr>
          <a:xfrm>
            <a:off x="5578456" y="2280978"/>
            <a:ext cx="5775344" cy="3440631"/>
          </a:xfrm>
          <a:prstGeom prst="rect">
            <a:avLst/>
          </a:prstGeom>
        </p:spPr>
      </p:pic>
    </p:spTree>
    <p:extLst>
      <p:ext uri="{BB962C8B-B14F-4D97-AF65-F5344CB8AC3E}">
        <p14:creationId xmlns:p14="http://schemas.microsoft.com/office/powerpoint/2010/main" val="24801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1046DCF2-289D-4E45-96E5-81F23C37D3DF}"/>
              </a:ext>
            </a:extLst>
          </p:cNvPr>
          <p:cNvSpPr>
            <a:spLocks noGrp="1" noChangeArrowheads="1"/>
          </p:cNvSpPr>
          <p:nvPr>
            <p:ph type="title"/>
          </p:nvPr>
        </p:nvSpPr>
        <p:spPr>
          <a:xfrm>
            <a:off x="838200" y="365125"/>
            <a:ext cx="10515600" cy="1325563"/>
          </a:xfrm>
        </p:spPr>
        <p:txBody>
          <a:bodyPr/>
          <a:lstStyle/>
          <a:p>
            <a:pPr eaLnBrk="1" hangingPunct="1"/>
            <a:r>
              <a:rPr lang="en-US" altLang="fr-FR" dirty="0"/>
              <a:t>Results</a:t>
            </a:r>
          </a:p>
        </p:txBody>
      </p:sp>
      <p:sp>
        <p:nvSpPr>
          <p:cNvPr id="5" name="Espace réservé du contenu 2">
            <a:extLst>
              <a:ext uri="{FF2B5EF4-FFF2-40B4-BE49-F238E27FC236}">
                <a16:creationId xmlns:a16="http://schemas.microsoft.com/office/drawing/2014/main" id="{A56A95E8-54A8-4946-90D9-6B0D42ECF5D8}"/>
              </a:ext>
            </a:extLst>
          </p:cNvPr>
          <p:cNvSpPr>
            <a:spLocks noGrp="1" noChangeArrowheads="1"/>
          </p:cNvSpPr>
          <p:nvPr>
            <p:ph idx="1"/>
          </p:nvPr>
        </p:nvSpPr>
        <p:spPr>
          <a:xfrm>
            <a:off x="838200" y="1825625"/>
            <a:ext cx="4807857" cy="4351338"/>
          </a:xfrm>
        </p:spPr>
        <p:txBody>
          <a:bodyPr/>
          <a:lstStyle/>
          <a:p>
            <a:pPr algn="just" eaLnBrk="1" hangingPunct="1"/>
            <a:r>
              <a:rPr lang="en-US" dirty="0"/>
              <a:t> Employment</a:t>
            </a:r>
          </a:p>
          <a:p>
            <a:pPr lvl="1" algn="just" eaLnBrk="1" hangingPunct="1"/>
            <a:r>
              <a:rPr lang="en-US" dirty="0"/>
              <a:t>The number of accounts created for each formal job created decreased from 5.5 to 5.1</a:t>
            </a:r>
          </a:p>
          <a:p>
            <a:pPr lvl="1" algn="just" eaLnBrk="1" hangingPunct="1"/>
            <a:r>
              <a:rPr lang="en-US" dirty="0"/>
              <a:t>The number of accounts registered for each formal job created increased from 3.3 to 5.0</a:t>
            </a:r>
          </a:p>
        </p:txBody>
      </p:sp>
      <p:pic>
        <p:nvPicPr>
          <p:cNvPr id="6" name="Imagen 2">
            <a:extLst>
              <a:ext uri="{FF2B5EF4-FFF2-40B4-BE49-F238E27FC236}">
                <a16:creationId xmlns:a16="http://schemas.microsoft.com/office/drawing/2014/main" id="{9D9815D7-6FA2-49BC-8EB7-5458D57E3A85}"/>
              </a:ext>
            </a:extLst>
          </p:cNvPr>
          <p:cNvPicPr>
            <a:picLocks noChangeAspect="1"/>
          </p:cNvPicPr>
          <p:nvPr/>
        </p:nvPicPr>
        <p:blipFill>
          <a:blip r:embed="rId3"/>
          <a:stretch>
            <a:fillRect/>
          </a:stretch>
        </p:blipFill>
        <p:spPr>
          <a:xfrm>
            <a:off x="6096000" y="2407784"/>
            <a:ext cx="5285960" cy="3187020"/>
          </a:xfrm>
          <a:prstGeom prst="rect">
            <a:avLst/>
          </a:prstGeom>
        </p:spPr>
      </p:pic>
    </p:spTree>
    <p:extLst>
      <p:ext uri="{BB962C8B-B14F-4D97-AF65-F5344CB8AC3E}">
        <p14:creationId xmlns:p14="http://schemas.microsoft.com/office/powerpoint/2010/main" val="68310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BF42042-C3D6-467F-A9BE-F537379548B4}"/>
              </a:ext>
            </a:extLst>
          </p:cNvPr>
          <p:cNvSpPr>
            <a:spLocks noGrp="1" noChangeArrowheads="1"/>
          </p:cNvSpPr>
          <p:nvPr>
            <p:ph type="title"/>
          </p:nvPr>
        </p:nvSpPr>
        <p:spPr>
          <a:xfrm>
            <a:off x="838200" y="365125"/>
            <a:ext cx="10515600" cy="1325563"/>
          </a:xfrm>
        </p:spPr>
        <p:txBody>
          <a:bodyPr/>
          <a:lstStyle/>
          <a:p>
            <a:pPr eaLnBrk="1" hangingPunct="1"/>
            <a:r>
              <a:rPr lang="en-US" altLang="fr-FR" dirty="0"/>
              <a:t>Results</a:t>
            </a:r>
          </a:p>
        </p:txBody>
      </p:sp>
      <p:sp>
        <p:nvSpPr>
          <p:cNvPr id="5" name="Espace réservé du contenu 2">
            <a:extLst>
              <a:ext uri="{FF2B5EF4-FFF2-40B4-BE49-F238E27FC236}">
                <a16:creationId xmlns:a16="http://schemas.microsoft.com/office/drawing/2014/main" id="{313808B3-18E0-410B-B210-8592C258E0A2}"/>
              </a:ext>
            </a:extLst>
          </p:cNvPr>
          <p:cNvSpPr>
            <a:spLocks noGrp="1" noChangeArrowheads="1"/>
          </p:cNvSpPr>
          <p:nvPr>
            <p:ph idx="1"/>
          </p:nvPr>
        </p:nvSpPr>
        <p:spPr>
          <a:xfrm>
            <a:off x="838200" y="1825625"/>
            <a:ext cx="5257800" cy="4351338"/>
          </a:xfrm>
        </p:spPr>
        <p:txBody>
          <a:bodyPr/>
          <a:lstStyle/>
          <a:p>
            <a:pPr eaLnBrk="1" hangingPunct="1"/>
            <a:r>
              <a:rPr lang="en-US" dirty="0"/>
              <a:t> Voluntary savings</a:t>
            </a:r>
          </a:p>
          <a:p>
            <a:pPr lvl="1" eaLnBrk="1" hangingPunct="1"/>
            <a:r>
              <a:rPr lang="en-US" dirty="0"/>
              <a:t>The growth rate remains in both stages</a:t>
            </a:r>
          </a:p>
          <a:p>
            <a:pPr lvl="1" eaLnBrk="1" hangingPunct="1"/>
            <a:r>
              <a:rPr lang="en-US" dirty="0"/>
              <a:t>The number of accounts with voluntary savings increased</a:t>
            </a:r>
          </a:p>
        </p:txBody>
      </p:sp>
      <p:pic>
        <p:nvPicPr>
          <p:cNvPr id="6" name="Imagen 1">
            <a:extLst>
              <a:ext uri="{FF2B5EF4-FFF2-40B4-BE49-F238E27FC236}">
                <a16:creationId xmlns:a16="http://schemas.microsoft.com/office/drawing/2014/main" id="{14DEF0A2-3ABD-4187-A3A1-34A41CBB0581}"/>
              </a:ext>
            </a:extLst>
          </p:cNvPr>
          <p:cNvPicPr>
            <a:picLocks noChangeAspect="1"/>
          </p:cNvPicPr>
          <p:nvPr/>
        </p:nvPicPr>
        <p:blipFill>
          <a:blip r:embed="rId3"/>
          <a:stretch>
            <a:fillRect/>
          </a:stretch>
        </p:blipFill>
        <p:spPr>
          <a:xfrm>
            <a:off x="6096000" y="2226355"/>
            <a:ext cx="5911215" cy="3549877"/>
          </a:xfrm>
          <a:prstGeom prst="rect">
            <a:avLst/>
          </a:prstGeom>
        </p:spPr>
      </p:pic>
    </p:spTree>
    <p:extLst>
      <p:ext uri="{BB962C8B-B14F-4D97-AF65-F5344CB8AC3E}">
        <p14:creationId xmlns:p14="http://schemas.microsoft.com/office/powerpoint/2010/main" val="1675775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8681CDEB-0E06-4CDC-84CF-F7ACCD1342DE}"/>
              </a:ext>
            </a:extLst>
          </p:cNvPr>
          <p:cNvSpPr>
            <a:spLocks noGrp="1" noChangeArrowheads="1"/>
          </p:cNvSpPr>
          <p:nvPr>
            <p:ph type="title"/>
          </p:nvPr>
        </p:nvSpPr>
        <p:spPr>
          <a:xfrm>
            <a:off x="838200" y="365125"/>
            <a:ext cx="10515600" cy="1325563"/>
          </a:xfrm>
        </p:spPr>
        <p:txBody>
          <a:bodyPr/>
          <a:lstStyle/>
          <a:p>
            <a:pPr eaLnBrk="1" hangingPunct="1"/>
            <a:r>
              <a:rPr lang="en-US" altLang="fr-FR" dirty="0"/>
              <a:t>Results</a:t>
            </a:r>
          </a:p>
        </p:txBody>
      </p:sp>
      <p:sp>
        <p:nvSpPr>
          <p:cNvPr id="5" name="Espace réservé du contenu 2">
            <a:extLst>
              <a:ext uri="{FF2B5EF4-FFF2-40B4-BE49-F238E27FC236}">
                <a16:creationId xmlns:a16="http://schemas.microsoft.com/office/drawing/2014/main" id="{675381DA-54AC-49B6-9A2B-2CC3C7DB4CCB}"/>
              </a:ext>
            </a:extLst>
          </p:cNvPr>
          <p:cNvSpPr>
            <a:spLocks noGrp="1" noChangeArrowheads="1"/>
          </p:cNvSpPr>
          <p:nvPr>
            <p:ph idx="1"/>
          </p:nvPr>
        </p:nvSpPr>
        <p:spPr>
          <a:xfrm>
            <a:off x="838200" y="1825625"/>
            <a:ext cx="10515600" cy="4351338"/>
          </a:xfrm>
        </p:spPr>
        <p:txBody>
          <a:bodyPr/>
          <a:lstStyle/>
          <a:p>
            <a:pPr eaLnBrk="1" hangingPunct="1"/>
            <a:r>
              <a:rPr lang="en-US" dirty="0"/>
              <a:t> Summary</a:t>
            </a:r>
          </a:p>
          <a:p>
            <a:pPr lvl="1" eaLnBrk="1" hangingPunct="1"/>
            <a:r>
              <a:rPr lang="en-US" dirty="0"/>
              <a:t>5.6 million of accounts registered, 14%</a:t>
            </a:r>
          </a:p>
          <a:p>
            <a:pPr marL="457200" lvl="1" indent="0" eaLnBrk="1" hangingPunct="1">
              <a:buNone/>
            </a:pPr>
            <a:endParaRPr lang="en-US" dirty="0"/>
          </a:p>
          <a:p>
            <a:pPr marL="457200" lvl="1" indent="0" eaLnBrk="1" hangingPunct="1">
              <a:buNone/>
            </a:pPr>
            <a:endParaRPr lang="en-US" dirty="0"/>
          </a:p>
          <a:p>
            <a:pPr lvl="1" eaLnBrk="1" hangingPunct="1"/>
            <a:r>
              <a:rPr lang="en-US" dirty="0"/>
              <a:t>About 41 thousands accounts registered by independent workers</a:t>
            </a:r>
          </a:p>
          <a:p>
            <a:pPr lvl="1" eaLnBrk="1" hangingPunct="1"/>
            <a:endParaRPr lang="en-US" dirty="0"/>
          </a:p>
          <a:p>
            <a:pPr lvl="1" eaLnBrk="1" hangingPunct="1"/>
            <a:endParaRPr lang="en-US" dirty="0"/>
          </a:p>
          <a:p>
            <a:pPr lvl="1" eaLnBrk="1" hangingPunct="1"/>
            <a:r>
              <a:rPr lang="en-US" dirty="0"/>
              <a:t>3.4 million of accounts with new voluntary savings</a:t>
            </a:r>
          </a:p>
        </p:txBody>
      </p:sp>
      <p:sp>
        <p:nvSpPr>
          <p:cNvPr id="6" name="Elipse 1">
            <a:extLst>
              <a:ext uri="{FF2B5EF4-FFF2-40B4-BE49-F238E27FC236}">
                <a16:creationId xmlns:a16="http://schemas.microsoft.com/office/drawing/2014/main" id="{C594AAD2-A34A-48AD-B103-F783AC8E68DD}"/>
              </a:ext>
            </a:extLst>
          </p:cNvPr>
          <p:cNvSpPr/>
          <p:nvPr/>
        </p:nvSpPr>
        <p:spPr>
          <a:xfrm>
            <a:off x="10784113" y="2000441"/>
            <a:ext cx="841829" cy="80628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lipse 16">
            <a:extLst>
              <a:ext uri="{FF2B5EF4-FFF2-40B4-BE49-F238E27FC236}">
                <a16:creationId xmlns:a16="http://schemas.microsoft.com/office/drawing/2014/main" id="{F5CB5DDA-9699-47D3-B3DD-99D39E51E27D}"/>
              </a:ext>
            </a:extLst>
          </p:cNvPr>
          <p:cNvSpPr/>
          <p:nvPr/>
        </p:nvSpPr>
        <p:spPr>
          <a:xfrm>
            <a:off x="10784114" y="3195014"/>
            <a:ext cx="841829" cy="8062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lipse 17">
            <a:extLst>
              <a:ext uri="{FF2B5EF4-FFF2-40B4-BE49-F238E27FC236}">
                <a16:creationId xmlns:a16="http://schemas.microsoft.com/office/drawing/2014/main" id="{BCF9F75C-1FD1-42D0-AD93-9A2D109252FC}"/>
              </a:ext>
            </a:extLst>
          </p:cNvPr>
          <p:cNvSpPr/>
          <p:nvPr/>
        </p:nvSpPr>
        <p:spPr>
          <a:xfrm>
            <a:off x="10784114" y="4525963"/>
            <a:ext cx="841829" cy="8062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lipse 18">
            <a:extLst>
              <a:ext uri="{FF2B5EF4-FFF2-40B4-BE49-F238E27FC236}">
                <a16:creationId xmlns:a16="http://schemas.microsoft.com/office/drawing/2014/main" id="{FFEE3A97-4ABF-4151-835F-D1C9EEF3BB56}"/>
              </a:ext>
            </a:extLst>
          </p:cNvPr>
          <p:cNvSpPr/>
          <p:nvPr/>
        </p:nvSpPr>
        <p:spPr>
          <a:xfrm>
            <a:off x="1465943" y="5875635"/>
            <a:ext cx="274538" cy="262420"/>
          </a:xfrm>
          <a:prstGeom prst="ellipse">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ipse 19">
            <a:extLst>
              <a:ext uri="{FF2B5EF4-FFF2-40B4-BE49-F238E27FC236}">
                <a16:creationId xmlns:a16="http://schemas.microsoft.com/office/drawing/2014/main" id="{0048A578-9A13-4457-A734-9A12F8789693}"/>
              </a:ext>
            </a:extLst>
          </p:cNvPr>
          <p:cNvSpPr/>
          <p:nvPr/>
        </p:nvSpPr>
        <p:spPr>
          <a:xfrm>
            <a:off x="1465943" y="6270416"/>
            <a:ext cx="274538" cy="26242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20">
            <a:extLst>
              <a:ext uri="{FF2B5EF4-FFF2-40B4-BE49-F238E27FC236}">
                <a16:creationId xmlns:a16="http://schemas.microsoft.com/office/drawing/2014/main" id="{ECE90390-596E-47D3-BF2F-A4BEBB12B9C5}"/>
              </a:ext>
            </a:extLst>
          </p:cNvPr>
          <p:cNvSpPr/>
          <p:nvPr/>
        </p:nvSpPr>
        <p:spPr>
          <a:xfrm>
            <a:off x="1465943" y="5478278"/>
            <a:ext cx="274538" cy="262420"/>
          </a:xfrm>
          <a:prstGeom prst="ellipse">
            <a:avLst/>
          </a:prstGeom>
          <a:solidFill>
            <a:srgbClr val="FF0000"/>
          </a:solidFill>
          <a:ln>
            <a:solidFill>
              <a:srgbClr val="FE3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4">
            <a:extLst>
              <a:ext uri="{FF2B5EF4-FFF2-40B4-BE49-F238E27FC236}">
                <a16:creationId xmlns:a16="http://schemas.microsoft.com/office/drawing/2014/main" id="{9FA66784-0390-4045-BAC0-B4FF666C6092}"/>
              </a:ext>
            </a:extLst>
          </p:cNvPr>
          <p:cNvSpPr txBox="1"/>
          <p:nvPr/>
        </p:nvSpPr>
        <p:spPr>
          <a:xfrm>
            <a:off x="1740481" y="5330422"/>
            <a:ext cx="3979744" cy="129586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achieved</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Partially achieved</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Achieved</a:t>
            </a:r>
          </a:p>
        </p:txBody>
      </p:sp>
    </p:spTree>
    <p:extLst>
      <p:ext uri="{BB962C8B-B14F-4D97-AF65-F5344CB8AC3E}">
        <p14:creationId xmlns:p14="http://schemas.microsoft.com/office/powerpoint/2010/main" val="126935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CA9D641-D171-46C6-AC56-B7BDFCEDED74}"/>
              </a:ext>
            </a:extLst>
          </p:cNvPr>
          <p:cNvSpPr>
            <a:spLocks noGrp="1" noChangeArrowheads="1"/>
          </p:cNvSpPr>
          <p:nvPr>
            <p:ph type="title"/>
          </p:nvPr>
        </p:nvSpPr>
        <p:spPr>
          <a:xfrm>
            <a:off x="838200" y="365125"/>
            <a:ext cx="10515600" cy="1325563"/>
          </a:xfrm>
        </p:spPr>
        <p:txBody>
          <a:bodyPr/>
          <a:lstStyle/>
          <a:p>
            <a:pPr eaLnBrk="1" hangingPunct="1"/>
            <a:r>
              <a:rPr lang="en-US" altLang="fr-FR" dirty="0"/>
              <a:t>Digitalization of Pension System in Mexico</a:t>
            </a:r>
          </a:p>
        </p:txBody>
      </p:sp>
      <p:sp>
        <p:nvSpPr>
          <p:cNvPr id="5" name="Espace réservé du contenu 2">
            <a:extLst>
              <a:ext uri="{FF2B5EF4-FFF2-40B4-BE49-F238E27FC236}">
                <a16:creationId xmlns:a16="http://schemas.microsoft.com/office/drawing/2014/main" id="{3902F342-C82C-415A-A39D-67C3047F9527}"/>
              </a:ext>
            </a:extLst>
          </p:cNvPr>
          <p:cNvSpPr>
            <a:spLocks noGrp="1" noChangeArrowheads="1"/>
          </p:cNvSpPr>
          <p:nvPr>
            <p:ph idx="1"/>
          </p:nvPr>
        </p:nvSpPr>
        <p:spPr>
          <a:xfrm>
            <a:off x="838200" y="1825625"/>
            <a:ext cx="10515600" cy="4351338"/>
          </a:xfrm>
        </p:spPr>
        <p:txBody>
          <a:bodyPr/>
          <a:lstStyle/>
          <a:p>
            <a:pPr eaLnBrk="1" hangingPunct="1"/>
            <a:r>
              <a:rPr lang="en-US" dirty="0">
                <a:solidFill>
                  <a:schemeClr val="bg1">
                    <a:lumMod val="65000"/>
                  </a:schemeClr>
                </a:solidFill>
              </a:rPr>
              <a:t> Introduction and Context</a:t>
            </a:r>
          </a:p>
          <a:p>
            <a:pPr lvl="1" eaLnBrk="1" hangingPunct="1"/>
            <a:r>
              <a:rPr lang="en-US" altLang="fr-FR" dirty="0">
                <a:solidFill>
                  <a:schemeClr val="bg1">
                    <a:lumMod val="65000"/>
                  </a:schemeClr>
                </a:solidFill>
              </a:rPr>
              <a:t>Retirement Savings System in Mexico</a:t>
            </a:r>
          </a:p>
          <a:p>
            <a:pPr lvl="1" eaLnBrk="1" hangingPunct="1"/>
            <a:r>
              <a:rPr lang="en-US" dirty="0">
                <a:solidFill>
                  <a:schemeClr val="bg1">
                    <a:lumMod val="65000"/>
                  </a:schemeClr>
                </a:solidFill>
              </a:rPr>
              <a:t>Demographic and Labor Context</a:t>
            </a:r>
          </a:p>
          <a:p>
            <a:pPr lvl="1" eaLnBrk="1" hangingPunct="1"/>
            <a:r>
              <a:rPr lang="en-US" dirty="0">
                <a:solidFill>
                  <a:schemeClr val="bg1">
                    <a:lumMod val="65000"/>
                  </a:schemeClr>
                </a:solidFill>
              </a:rPr>
              <a:t>Non – Conventional Employment</a:t>
            </a:r>
          </a:p>
          <a:p>
            <a:pPr eaLnBrk="1" hangingPunct="1"/>
            <a:r>
              <a:rPr lang="en-US" dirty="0">
                <a:solidFill>
                  <a:schemeClr val="bg1">
                    <a:lumMod val="65000"/>
                  </a:schemeClr>
                </a:solidFill>
              </a:rPr>
              <a:t> SAR Digitalization Strategy</a:t>
            </a:r>
          </a:p>
          <a:p>
            <a:pPr lvl="1" eaLnBrk="1" hangingPunct="1"/>
            <a:r>
              <a:rPr lang="en-US" dirty="0">
                <a:solidFill>
                  <a:schemeClr val="bg1">
                    <a:lumMod val="65000"/>
                  </a:schemeClr>
                </a:solidFill>
              </a:rPr>
              <a:t> Challenges, Scope and Limitations</a:t>
            </a:r>
          </a:p>
          <a:p>
            <a:pPr eaLnBrk="1" hangingPunct="1"/>
            <a:r>
              <a:rPr lang="en-US" dirty="0">
                <a:solidFill>
                  <a:schemeClr val="bg1">
                    <a:lumMod val="65000"/>
                  </a:schemeClr>
                </a:solidFill>
              </a:rPr>
              <a:t> Results</a:t>
            </a:r>
          </a:p>
          <a:p>
            <a:pPr eaLnBrk="1" hangingPunct="1"/>
            <a:r>
              <a:rPr lang="en-US" dirty="0"/>
              <a:t> Public Policy Recommendations</a:t>
            </a:r>
          </a:p>
          <a:p>
            <a:pPr eaLnBrk="1" hangingPunct="1"/>
            <a:r>
              <a:rPr lang="en-US" dirty="0">
                <a:solidFill>
                  <a:schemeClr val="bg1">
                    <a:lumMod val="65000"/>
                  </a:schemeClr>
                </a:solidFill>
              </a:rPr>
              <a:t> Conclusions</a:t>
            </a:r>
          </a:p>
        </p:txBody>
      </p:sp>
    </p:spTree>
    <p:extLst>
      <p:ext uri="{BB962C8B-B14F-4D97-AF65-F5344CB8AC3E}">
        <p14:creationId xmlns:p14="http://schemas.microsoft.com/office/powerpoint/2010/main" val="995059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8687BA26-DE62-4FB4-A072-B60E9BED6087}"/>
              </a:ext>
            </a:extLst>
          </p:cNvPr>
          <p:cNvSpPr>
            <a:spLocks noGrp="1" noChangeArrowheads="1"/>
          </p:cNvSpPr>
          <p:nvPr>
            <p:ph type="title"/>
          </p:nvPr>
        </p:nvSpPr>
        <p:spPr>
          <a:xfrm>
            <a:off x="838200" y="365125"/>
            <a:ext cx="10515600" cy="1325563"/>
          </a:xfrm>
        </p:spPr>
        <p:txBody>
          <a:bodyPr/>
          <a:lstStyle/>
          <a:p>
            <a:pPr eaLnBrk="1" hangingPunct="1"/>
            <a:r>
              <a:rPr lang="en-US" altLang="fr-FR" dirty="0"/>
              <a:t>Public Policy Recommendations</a:t>
            </a:r>
          </a:p>
        </p:txBody>
      </p:sp>
      <p:sp>
        <p:nvSpPr>
          <p:cNvPr id="5" name="Espace réservé du contenu 2">
            <a:extLst>
              <a:ext uri="{FF2B5EF4-FFF2-40B4-BE49-F238E27FC236}">
                <a16:creationId xmlns:a16="http://schemas.microsoft.com/office/drawing/2014/main" id="{CA76D150-E7F8-4FFD-8AC7-A097518F8A74}"/>
              </a:ext>
            </a:extLst>
          </p:cNvPr>
          <p:cNvSpPr>
            <a:spLocks noGrp="1" noChangeArrowheads="1"/>
          </p:cNvSpPr>
          <p:nvPr>
            <p:ph idx="1"/>
          </p:nvPr>
        </p:nvSpPr>
        <p:spPr>
          <a:xfrm>
            <a:off x="838200" y="1825625"/>
            <a:ext cx="10515600" cy="4351338"/>
          </a:xfrm>
        </p:spPr>
        <p:txBody>
          <a:bodyPr/>
          <a:lstStyle/>
          <a:p>
            <a:pPr algn="just" eaLnBrk="1" hangingPunct="1"/>
            <a:r>
              <a:rPr lang="en-US" dirty="0"/>
              <a:t> CONSAR could expand the advertising campaigns </a:t>
            </a:r>
          </a:p>
          <a:p>
            <a:pPr algn="just" eaLnBrk="1" hangingPunct="1"/>
            <a:r>
              <a:rPr lang="en-US" altLang="fr-FR" dirty="0"/>
              <a:t> Extension of the dissemination campaign by CONSAR</a:t>
            </a:r>
          </a:p>
          <a:p>
            <a:pPr lvl="1" algn="just" eaLnBrk="1" hangingPunct="1"/>
            <a:r>
              <a:rPr lang="en-US" altLang="fr-FR" dirty="0"/>
              <a:t>focused on workers who have no knowledge or interest on SAR</a:t>
            </a:r>
          </a:p>
          <a:p>
            <a:pPr lvl="1" algn="just" eaLnBrk="1" hangingPunct="1"/>
            <a:r>
              <a:rPr lang="en-US" altLang="fr-FR" dirty="0"/>
              <a:t>Include a campaign to disseminate the mobile application with all the advantages</a:t>
            </a:r>
          </a:p>
          <a:p>
            <a:pPr algn="just" eaLnBrk="1" hangingPunct="1"/>
            <a:r>
              <a:rPr lang="en-US" altLang="fr-FR" dirty="0"/>
              <a:t> Creation of programs and incentives for the inclusion of informal and independent workers to SAR</a:t>
            </a:r>
          </a:p>
          <a:p>
            <a:pPr lvl="1" algn="just" eaLnBrk="1" hangingPunct="1"/>
            <a:r>
              <a:rPr lang="en-US" altLang="fr-FR" dirty="0"/>
              <a:t> A scheme, which the State subsided once the worked made retirement savings contributions for a term previously defined</a:t>
            </a:r>
          </a:p>
          <a:p>
            <a:pPr algn="just" eaLnBrk="1" hangingPunct="1"/>
            <a:endParaRPr lang="en-US" altLang="fr-FR" dirty="0"/>
          </a:p>
        </p:txBody>
      </p:sp>
    </p:spTree>
    <p:extLst>
      <p:ext uri="{BB962C8B-B14F-4D97-AF65-F5344CB8AC3E}">
        <p14:creationId xmlns:p14="http://schemas.microsoft.com/office/powerpoint/2010/main" val="392318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US" altLang="fr-FR" dirty="0"/>
              <a:t>Digitalization of Pension System in Mexico</a:t>
            </a:r>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p:txBody>
          <a:bodyPr/>
          <a:lstStyle/>
          <a:p>
            <a:pPr eaLnBrk="1" hangingPunct="1"/>
            <a:r>
              <a:rPr lang="en-US" dirty="0"/>
              <a:t> Introduction and Context</a:t>
            </a:r>
          </a:p>
          <a:p>
            <a:pPr lvl="1" eaLnBrk="1" hangingPunct="1"/>
            <a:r>
              <a:rPr lang="en-US" altLang="fr-FR" dirty="0"/>
              <a:t>Retirement Savings System in Mexico</a:t>
            </a:r>
          </a:p>
          <a:p>
            <a:pPr lvl="1" eaLnBrk="1" hangingPunct="1"/>
            <a:r>
              <a:rPr lang="en-US" dirty="0"/>
              <a:t>Demographic and Labor Context</a:t>
            </a:r>
          </a:p>
          <a:p>
            <a:pPr lvl="1" eaLnBrk="1" hangingPunct="1"/>
            <a:r>
              <a:rPr lang="en-US" dirty="0"/>
              <a:t>Non – Conventional Employment</a:t>
            </a:r>
          </a:p>
          <a:p>
            <a:pPr eaLnBrk="1" hangingPunct="1"/>
            <a:r>
              <a:rPr lang="en-US" dirty="0"/>
              <a:t> SAR Digitalization Strategy</a:t>
            </a:r>
          </a:p>
          <a:p>
            <a:pPr lvl="1" eaLnBrk="1" hangingPunct="1"/>
            <a:r>
              <a:rPr lang="en-US" dirty="0"/>
              <a:t> Challenges, Scope and Limitations</a:t>
            </a:r>
          </a:p>
          <a:p>
            <a:pPr eaLnBrk="1" hangingPunct="1"/>
            <a:r>
              <a:rPr lang="en-US" dirty="0"/>
              <a:t> Results</a:t>
            </a:r>
          </a:p>
          <a:p>
            <a:pPr eaLnBrk="1" hangingPunct="1"/>
            <a:r>
              <a:rPr lang="en-US" dirty="0"/>
              <a:t> Public Policy Recommendations</a:t>
            </a:r>
          </a:p>
          <a:p>
            <a:pPr eaLnBrk="1" hangingPunct="1"/>
            <a:r>
              <a:rPr lang="en-US" dirty="0"/>
              <a:t> Conclusions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271F4553-25D6-449A-9364-ED4743542CF7}"/>
              </a:ext>
            </a:extLst>
          </p:cNvPr>
          <p:cNvSpPr>
            <a:spLocks noGrp="1" noChangeArrowheads="1"/>
          </p:cNvSpPr>
          <p:nvPr>
            <p:ph type="title"/>
          </p:nvPr>
        </p:nvSpPr>
        <p:spPr>
          <a:xfrm>
            <a:off x="838200" y="365125"/>
            <a:ext cx="10515600" cy="1325563"/>
          </a:xfrm>
        </p:spPr>
        <p:txBody>
          <a:bodyPr/>
          <a:lstStyle/>
          <a:p>
            <a:pPr eaLnBrk="1" hangingPunct="1"/>
            <a:r>
              <a:rPr lang="en-US" altLang="fr-FR" dirty="0"/>
              <a:t>Public Policy Recommendations</a:t>
            </a:r>
          </a:p>
        </p:txBody>
      </p:sp>
      <p:sp>
        <p:nvSpPr>
          <p:cNvPr id="5" name="Espace réservé du contenu 2">
            <a:extLst>
              <a:ext uri="{FF2B5EF4-FFF2-40B4-BE49-F238E27FC236}">
                <a16:creationId xmlns:a16="http://schemas.microsoft.com/office/drawing/2014/main" id="{76097939-A779-4F03-B198-D3FCF9A0175F}"/>
              </a:ext>
            </a:extLst>
          </p:cNvPr>
          <p:cNvSpPr>
            <a:spLocks noGrp="1" noChangeArrowheads="1"/>
          </p:cNvSpPr>
          <p:nvPr>
            <p:ph idx="1"/>
          </p:nvPr>
        </p:nvSpPr>
        <p:spPr>
          <a:xfrm>
            <a:off x="838200" y="1825625"/>
            <a:ext cx="10515600" cy="4351338"/>
          </a:xfrm>
        </p:spPr>
        <p:txBody>
          <a:bodyPr/>
          <a:lstStyle/>
          <a:p>
            <a:pPr eaLnBrk="1" hangingPunct="1"/>
            <a:r>
              <a:rPr lang="en-US" altLang="fr-FR" dirty="0"/>
              <a:t> Include artificial intelligence algorithms</a:t>
            </a:r>
          </a:p>
          <a:p>
            <a:pPr lvl="1" eaLnBrk="1" hangingPunct="1"/>
            <a:r>
              <a:rPr lang="en-US" altLang="fr-FR" dirty="0"/>
              <a:t>Push notifications to encourage voluntary savings according to the user profile</a:t>
            </a:r>
          </a:p>
          <a:p>
            <a:pPr lvl="1" eaLnBrk="1" hangingPunct="1"/>
            <a:r>
              <a:rPr lang="en-US" altLang="fr-FR" dirty="0"/>
              <a:t>Expand the campaign in order to approach all workers; formal, informal and independent; disseminating the SAR benefits based on each saver needs</a:t>
            </a:r>
          </a:p>
        </p:txBody>
      </p:sp>
    </p:spTree>
    <p:extLst>
      <p:ext uri="{BB962C8B-B14F-4D97-AF65-F5344CB8AC3E}">
        <p14:creationId xmlns:p14="http://schemas.microsoft.com/office/powerpoint/2010/main" val="133873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FA4FC4E5-07AD-4F71-B4F9-B54C57D1C8FF}"/>
              </a:ext>
            </a:extLst>
          </p:cNvPr>
          <p:cNvSpPr>
            <a:spLocks noGrp="1" noChangeArrowheads="1"/>
          </p:cNvSpPr>
          <p:nvPr>
            <p:ph type="title"/>
          </p:nvPr>
        </p:nvSpPr>
        <p:spPr>
          <a:xfrm>
            <a:off x="838200" y="365125"/>
            <a:ext cx="10515600" cy="1325563"/>
          </a:xfrm>
        </p:spPr>
        <p:txBody>
          <a:bodyPr/>
          <a:lstStyle/>
          <a:p>
            <a:pPr eaLnBrk="1" hangingPunct="1"/>
            <a:r>
              <a:rPr lang="en-US" altLang="fr-FR" dirty="0"/>
              <a:t>Digitalization of Pension System in Mexico</a:t>
            </a:r>
          </a:p>
        </p:txBody>
      </p:sp>
      <p:sp>
        <p:nvSpPr>
          <p:cNvPr id="5" name="Espace réservé du contenu 2">
            <a:extLst>
              <a:ext uri="{FF2B5EF4-FFF2-40B4-BE49-F238E27FC236}">
                <a16:creationId xmlns:a16="http://schemas.microsoft.com/office/drawing/2014/main" id="{FF8F2A48-1639-4CD2-9C22-D6480625E2E5}"/>
              </a:ext>
            </a:extLst>
          </p:cNvPr>
          <p:cNvSpPr>
            <a:spLocks noGrp="1" noChangeArrowheads="1"/>
          </p:cNvSpPr>
          <p:nvPr>
            <p:ph idx="1"/>
          </p:nvPr>
        </p:nvSpPr>
        <p:spPr>
          <a:xfrm>
            <a:off x="838200" y="1825625"/>
            <a:ext cx="10515600" cy="4351338"/>
          </a:xfrm>
        </p:spPr>
        <p:txBody>
          <a:bodyPr/>
          <a:lstStyle/>
          <a:p>
            <a:pPr eaLnBrk="1" hangingPunct="1"/>
            <a:r>
              <a:rPr lang="en-US" dirty="0">
                <a:solidFill>
                  <a:schemeClr val="bg1">
                    <a:lumMod val="65000"/>
                  </a:schemeClr>
                </a:solidFill>
              </a:rPr>
              <a:t> Introduction and Context</a:t>
            </a:r>
          </a:p>
          <a:p>
            <a:pPr lvl="1" eaLnBrk="1" hangingPunct="1"/>
            <a:r>
              <a:rPr lang="en-US" altLang="fr-FR" dirty="0">
                <a:solidFill>
                  <a:schemeClr val="bg1">
                    <a:lumMod val="65000"/>
                  </a:schemeClr>
                </a:solidFill>
              </a:rPr>
              <a:t>Retirement Savings System in Mexico</a:t>
            </a:r>
          </a:p>
          <a:p>
            <a:pPr lvl="1" eaLnBrk="1" hangingPunct="1"/>
            <a:r>
              <a:rPr lang="en-US" dirty="0">
                <a:solidFill>
                  <a:schemeClr val="bg1">
                    <a:lumMod val="65000"/>
                  </a:schemeClr>
                </a:solidFill>
              </a:rPr>
              <a:t>Demographic and Labor Context</a:t>
            </a:r>
          </a:p>
          <a:p>
            <a:pPr lvl="1" eaLnBrk="1" hangingPunct="1"/>
            <a:r>
              <a:rPr lang="en-US" dirty="0">
                <a:solidFill>
                  <a:schemeClr val="bg1">
                    <a:lumMod val="65000"/>
                  </a:schemeClr>
                </a:solidFill>
              </a:rPr>
              <a:t>Non – Conventional Employment</a:t>
            </a:r>
          </a:p>
          <a:p>
            <a:pPr eaLnBrk="1" hangingPunct="1"/>
            <a:r>
              <a:rPr lang="en-US" dirty="0">
                <a:solidFill>
                  <a:schemeClr val="bg1">
                    <a:lumMod val="65000"/>
                  </a:schemeClr>
                </a:solidFill>
              </a:rPr>
              <a:t> SAR Digitalization Strategy</a:t>
            </a:r>
          </a:p>
          <a:p>
            <a:pPr lvl="1" eaLnBrk="1" hangingPunct="1"/>
            <a:r>
              <a:rPr lang="en-US" dirty="0">
                <a:solidFill>
                  <a:schemeClr val="bg1">
                    <a:lumMod val="65000"/>
                  </a:schemeClr>
                </a:solidFill>
              </a:rPr>
              <a:t> Challenges, Scope and Limitations</a:t>
            </a:r>
          </a:p>
          <a:p>
            <a:pPr eaLnBrk="1" hangingPunct="1"/>
            <a:r>
              <a:rPr lang="en-US" dirty="0">
                <a:solidFill>
                  <a:schemeClr val="bg1">
                    <a:lumMod val="65000"/>
                  </a:schemeClr>
                </a:solidFill>
              </a:rPr>
              <a:t> Results</a:t>
            </a:r>
          </a:p>
          <a:p>
            <a:pPr eaLnBrk="1" hangingPunct="1"/>
            <a:r>
              <a:rPr lang="en-US" dirty="0">
                <a:solidFill>
                  <a:schemeClr val="bg1">
                    <a:lumMod val="65000"/>
                  </a:schemeClr>
                </a:solidFill>
              </a:rPr>
              <a:t> Public Policy Recommendations</a:t>
            </a:r>
          </a:p>
          <a:p>
            <a:pPr eaLnBrk="1" hangingPunct="1"/>
            <a:r>
              <a:rPr lang="en-US" dirty="0"/>
              <a:t> Conclusions</a:t>
            </a:r>
          </a:p>
        </p:txBody>
      </p:sp>
    </p:spTree>
    <p:extLst>
      <p:ext uri="{BB962C8B-B14F-4D97-AF65-F5344CB8AC3E}">
        <p14:creationId xmlns:p14="http://schemas.microsoft.com/office/powerpoint/2010/main" val="973962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1F4DC8E9-AEAE-47A4-90BD-6B4A509E5803}"/>
              </a:ext>
            </a:extLst>
          </p:cNvPr>
          <p:cNvSpPr>
            <a:spLocks noGrp="1" noChangeArrowheads="1"/>
          </p:cNvSpPr>
          <p:nvPr>
            <p:ph type="title"/>
          </p:nvPr>
        </p:nvSpPr>
        <p:spPr>
          <a:xfrm>
            <a:off x="838200" y="365125"/>
            <a:ext cx="10515600" cy="1325563"/>
          </a:xfrm>
        </p:spPr>
        <p:txBody>
          <a:bodyPr/>
          <a:lstStyle/>
          <a:p>
            <a:pPr eaLnBrk="1" hangingPunct="1"/>
            <a:r>
              <a:rPr lang="fr-FR" altLang="fr-FR" dirty="0"/>
              <a:t>Conclusions</a:t>
            </a:r>
          </a:p>
        </p:txBody>
      </p:sp>
      <p:sp>
        <p:nvSpPr>
          <p:cNvPr id="5" name="Espace réservé du contenu 2">
            <a:extLst>
              <a:ext uri="{FF2B5EF4-FFF2-40B4-BE49-F238E27FC236}">
                <a16:creationId xmlns:a16="http://schemas.microsoft.com/office/drawing/2014/main" id="{1FBE1878-CF3D-48BC-ACBC-215413D42121}"/>
              </a:ext>
            </a:extLst>
          </p:cNvPr>
          <p:cNvSpPr>
            <a:spLocks noGrp="1" noChangeArrowheads="1"/>
          </p:cNvSpPr>
          <p:nvPr>
            <p:ph idx="1"/>
          </p:nvPr>
        </p:nvSpPr>
        <p:spPr>
          <a:xfrm>
            <a:off x="838200" y="1825625"/>
            <a:ext cx="10515600" cy="4351338"/>
          </a:xfrm>
        </p:spPr>
        <p:txBody>
          <a:bodyPr/>
          <a:lstStyle/>
          <a:p>
            <a:pPr algn="just" eaLnBrk="1" hangingPunct="1"/>
            <a:r>
              <a:rPr lang="en-US" altLang="fr-FR" dirty="0"/>
              <a:t> « Afore </a:t>
            </a:r>
            <a:r>
              <a:rPr lang="en-US" altLang="fr-FR" dirty="0" err="1"/>
              <a:t>Móvil</a:t>
            </a:r>
            <a:r>
              <a:rPr lang="en-US" altLang="fr-FR" dirty="0"/>
              <a:t> » shows mixed results: it has not brought the assigned workers or independent workers to the SAR but it has favored the registration of workers recently incorporated into AFORE and has increased the number of accounts with voluntary contributions</a:t>
            </a:r>
          </a:p>
          <a:p>
            <a:pPr algn="just" eaLnBrk="1" hangingPunct="1"/>
            <a:r>
              <a:rPr lang="en-US" altLang="fr-FR" dirty="0"/>
              <a:t> Digitalization strategy has not been correctly focused</a:t>
            </a:r>
          </a:p>
          <a:p>
            <a:pPr algn="just" eaLnBrk="1" hangingPunct="1"/>
            <a:r>
              <a:rPr lang="en-US" altLang="fr-FR" dirty="0"/>
              <a:t> The recent reforms to Mexican pension system have not included the new forms of employment. The labor context was adapted to the digital era before regulations.</a:t>
            </a:r>
          </a:p>
        </p:txBody>
      </p:sp>
    </p:spTree>
    <p:extLst>
      <p:ext uri="{BB962C8B-B14F-4D97-AF65-F5344CB8AC3E}">
        <p14:creationId xmlns:p14="http://schemas.microsoft.com/office/powerpoint/2010/main" val="291999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8" name="ZoneTexte 4">
            <a:extLst>
              <a:ext uri="{FF2B5EF4-FFF2-40B4-BE49-F238E27FC236}">
                <a16:creationId xmlns:a16="http://schemas.microsoft.com/office/drawing/2014/main" id="{BB5A2CF1-34BB-4A3D-AE22-841FA16F69B1}"/>
              </a:ext>
            </a:extLst>
          </p:cNvPr>
          <p:cNvSpPr txBox="1">
            <a:spLocks noChangeArrowheads="1"/>
          </p:cNvSpPr>
          <p:nvPr/>
        </p:nvSpPr>
        <p:spPr bwMode="auto">
          <a:xfrm>
            <a:off x="330200" y="1849438"/>
            <a:ext cx="11231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Contact </a:t>
            </a:r>
            <a:r>
              <a:rPr lang="fr-FR" altLang="fr-FR" sz="1800" dirty="0" err="1">
                <a:latin typeface="Verdana" panose="020B0604030504040204" pitchFamily="34" charset="0"/>
                <a:ea typeface="Verdana" panose="020B0604030504040204" pitchFamily="34" charset="0"/>
                <a:cs typeface="Aharoni" panose="020B0604020202020204" pitchFamily="2" charset="-79"/>
              </a:rPr>
              <a:t>details</a:t>
            </a:r>
            <a:r>
              <a:rPr lang="fr-FR" altLang="fr-FR" sz="1800" dirty="0">
                <a:latin typeface="Verdana" panose="020B0604030504040204" pitchFamily="34" charset="0"/>
                <a:ea typeface="Verdana" panose="020B0604030504040204" pitchFamily="34"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algn="ct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Juan Francisco Carmona Sánchez               	      Jocelyn G. Alba </a:t>
            </a:r>
            <a:r>
              <a:rPr lang="fr-FR" altLang="fr-FR" sz="1800" b="1" dirty="0" err="1">
                <a:latin typeface="Verdana" panose="020B0604030504040204" pitchFamily="34" charset="0"/>
                <a:ea typeface="Verdana" panose="020B0604030504040204" pitchFamily="34" charset="0"/>
                <a:cs typeface="Aharoni" panose="020B0604020202020204" pitchFamily="2" charset="-79"/>
              </a:rPr>
              <a:t>Arellano</a:t>
            </a:r>
            <a:endParaRPr lang="fr-FR" altLang="fr-FR" sz="1800" b="1"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algn="ctr" eaLnBrk="1" hangingPunct="1">
              <a:lnSpc>
                <a:spcPct val="100000"/>
              </a:lnSpc>
              <a:spcBef>
                <a:spcPct val="0"/>
              </a:spcBef>
              <a:buSzTx/>
              <a:buFontTx/>
              <a:buNone/>
            </a:pPr>
            <a:r>
              <a:rPr lang="fr-FR" altLang="fr-FR" sz="1800" dirty="0" err="1">
                <a:latin typeface="Verdana" panose="020B0604030504040204" pitchFamily="34" charset="0"/>
                <a:ea typeface="Verdana" panose="020B0604030504040204" pitchFamily="34" charset="0"/>
                <a:cs typeface="Aharoni" panose="020B0604020202020204" pitchFamily="2" charset="-79"/>
              </a:rPr>
              <a:t>Avenida</a:t>
            </a:r>
            <a:r>
              <a:rPr lang="fr-FR" altLang="fr-FR" sz="1800" dirty="0">
                <a:latin typeface="Verdana" panose="020B0604030504040204" pitchFamily="34" charset="0"/>
                <a:ea typeface="Verdana" panose="020B0604030504040204" pitchFamily="34" charset="0"/>
                <a:cs typeface="Aharoni" panose="020B0604020202020204" pitchFamily="2" charset="-79"/>
              </a:rPr>
              <a:t> </a:t>
            </a:r>
            <a:r>
              <a:rPr lang="fr-FR" altLang="fr-FR" sz="1800" dirty="0" err="1">
                <a:latin typeface="Verdana" panose="020B0604030504040204" pitchFamily="34" charset="0"/>
                <a:ea typeface="Verdana" panose="020B0604030504040204" pitchFamily="34" charset="0"/>
                <a:cs typeface="Aharoni" panose="020B0604020202020204" pitchFamily="2" charset="-79"/>
              </a:rPr>
              <a:t>Universidad</a:t>
            </a:r>
            <a:r>
              <a:rPr lang="fr-FR" altLang="fr-FR" sz="1800" dirty="0">
                <a:latin typeface="Verdana" panose="020B0604030504040204" pitchFamily="34" charset="0"/>
                <a:ea typeface="Verdana" panose="020B0604030504040204" pitchFamily="34" charset="0"/>
                <a:cs typeface="Aharoni" panose="020B0604020202020204" pitchFamily="2" charset="-79"/>
              </a:rPr>
              <a:t> 3000</a:t>
            </a:r>
          </a:p>
          <a:p>
            <a:pPr algn="ct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Post Code 04360, Mexico City</a:t>
            </a:r>
          </a:p>
          <a:p>
            <a:pPr algn="ct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Mexico</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algn="ct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         juanf_carsan@ciencias.unam.mx	                 jocelyn_arellano@ciencias.unam.mx</a:t>
            </a:r>
          </a:p>
          <a:p>
            <a:pPr algn="ct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algn="ct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https://www.actuarialcolloquium2020.com/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US" altLang="fr-FR" dirty="0"/>
              <a:t>Digitalization of Pension System in Mexico</a:t>
            </a:r>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p:txBody>
          <a:bodyPr/>
          <a:lstStyle/>
          <a:p>
            <a:pPr eaLnBrk="1" hangingPunct="1"/>
            <a:r>
              <a:rPr lang="en-US" dirty="0"/>
              <a:t> Introduction and Context</a:t>
            </a:r>
          </a:p>
          <a:p>
            <a:pPr lvl="1" eaLnBrk="1" hangingPunct="1"/>
            <a:r>
              <a:rPr lang="en-US" altLang="fr-FR" dirty="0"/>
              <a:t>Retirement Savings System in Mexico</a:t>
            </a:r>
          </a:p>
          <a:p>
            <a:pPr lvl="1" eaLnBrk="1" hangingPunct="1"/>
            <a:r>
              <a:rPr lang="en-US" dirty="0"/>
              <a:t>Demographic and Labor Context</a:t>
            </a:r>
          </a:p>
          <a:p>
            <a:pPr lvl="1" eaLnBrk="1" hangingPunct="1"/>
            <a:r>
              <a:rPr lang="en-US" dirty="0"/>
              <a:t>Non – Conventional Employment</a:t>
            </a:r>
          </a:p>
          <a:p>
            <a:pPr eaLnBrk="1" hangingPunct="1"/>
            <a:r>
              <a:rPr lang="en-US" dirty="0">
                <a:solidFill>
                  <a:schemeClr val="bg1">
                    <a:lumMod val="65000"/>
                  </a:schemeClr>
                </a:solidFill>
              </a:rPr>
              <a:t> SAR Digitalization Strategy</a:t>
            </a:r>
          </a:p>
          <a:p>
            <a:pPr lvl="1" eaLnBrk="1" hangingPunct="1"/>
            <a:r>
              <a:rPr lang="en-US" dirty="0">
                <a:solidFill>
                  <a:schemeClr val="bg1">
                    <a:lumMod val="65000"/>
                  </a:schemeClr>
                </a:solidFill>
              </a:rPr>
              <a:t> Challenges, Scope and Limitations</a:t>
            </a:r>
          </a:p>
          <a:p>
            <a:pPr eaLnBrk="1" hangingPunct="1"/>
            <a:r>
              <a:rPr lang="en-US" dirty="0">
                <a:solidFill>
                  <a:schemeClr val="bg1">
                    <a:lumMod val="65000"/>
                  </a:schemeClr>
                </a:solidFill>
              </a:rPr>
              <a:t> Results</a:t>
            </a:r>
          </a:p>
          <a:p>
            <a:pPr eaLnBrk="1" hangingPunct="1"/>
            <a:r>
              <a:rPr lang="en-US" dirty="0">
                <a:solidFill>
                  <a:schemeClr val="bg1">
                    <a:lumMod val="65000"/>
                  </a:schemeClr>
                </a:solidFill>
              </a:rPr>
              <a:t> Public Policy Recommendations</a:t>
            </a:r>
          </a:p>
          <a:p>
            <a:pPr eaLnBrk="1" hangingPunct="1"/>
            <a:r>
              <a:rPr lang="en-US" dirty="0">
                <a:solidFill>
                  <a:schemeClr val="bg1">
                    <a:lumMod val="65000"/>
                  </a:schemeClr>
                </a:solidFill>
              </a:rPr>
              <a:t> Conclusions</a:t>
            </a:r>
          </a:p>
        </p:txBody>
      </p:sp>
    </p:spTree>
    <p:extLst>
      <p:ext uri="{BB962C8B-B14F-4D97-AF65-F5344CB8AC3E}">
        <p14:creationId xmlns:p14="http://schemas.microsoft.com/office/powerpoint/2010/main" val="390794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CE0F3E7E-4DC2-49D4-B0D5-646B1B051017}"/>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0255B701-44CC-487F-8027-3C2D1B1D6A88}"/>
              </a:ext>
            </a:extLst>
          </p:cNvPr>
          <p:cNvSpPr>
            <a:spLocks noGrp="1" noChangeArrowheads="1"/>
          </p:cNvSpPr>
          <p:nvPr>
            <p:ph idx="1"/>
          </p:nvPr>
        </p:nvSpPr>
        <p:spPr>
          <a:xfrm>
            <a:off x="838200" y="1825625"/>
            <a:ext cx="10515600" cy="4351338"/>
          </a:xfrm>
        </p:spPr>
        <p:txBody>
          <a:bodyPr/>
          <a:lstStyle/>
          <a:p>
            <a:pPr eaLnBrk="1" hangingPunct="1"/>
            <a:r>
              <a:rPr lang="en-US" dirty="0"/>
              <a:t> Two suppliers</a:t>
            </a:r>
          </a:p>
          <a:p>
            <a:pPr marL="0" indent="0" eaLnBrk="1" hangingPunct="1">
              <a:buNone/>
            </a:pPr>
            <a:endParaRPr lang="en-US" dirty="0"/>
          </a:p>
          <a:p>
            <a:pPr eaLnBrk="1" hangingPunct="1"/>
            <a:endParaRPr lang="en-US" dirty="0"/>
          </a:p>
          <a:p>
            <a:pPr eaLnBrk="1" hangingPunct="1"/>
            <a:endParaRPr lang="en-US" dirty="0"/>
          </a:p>
          <a:p>
            <a:pPr eaLnBrk="1" hangingPunct="1"/>
            <a:r>
              <a:rPr lang="en-US" dirty="0"/>
              <a:t> Sector				Private			Public</a:t>
            </a:r>
          </a:p>
          <a:p>
            <a:pPr eaLnBrk="1" hangingPunct="1"/>
            <a:r>
              <a:rPr lang="en-US" dirty="0"/>
              <a:t> Entry into force			1997				2008</a:t>
            </a:r>
          </a:p>
          <a:p>
            <a:pPr eaLnBrk="1" hangingPunct="1"/>
            <a:r>
              <a:rPr lang="en-US" dirty="0"/>
              <a:t> (Defined) Contributions	</a:t>
            </a:r>
            <a:r>
              <a:rPr lang="en-US" b="1" dirty="0"/>
              <a:t>6.5 %				11.3%</a:t>
            </a:r>
          </a:p>
          <a:p>
            <a:pPr marL="457200" lvl="1" indent="0" eaLnBrk="1" hangingPunct="1">
              <a:buNone/>
            </a:pPr>
            <a:r>
              <a:rPr lang="en-US" dirty="0"/>
              <a:t>Employee				1.125 %			6.125 %</a:t>
            </a:r>
          </a:p>
          <a:p>
            <a:pPr marL="457200" lvl="1" indent="0" eaLnBrk="1" hangingPunct="1">
              <a:buNone/>
            </a:pPr>
            <a:r>
              <a:rPr lang="en-US" dirty="0"/>
              <a:t>Employer				5.15   %</a:t>
            </a:r>
          </a:p>
          <a:p>
            <a:pPr marL="457200" lvl="1" indent="0" eaLnBrk="1" hangingPunct="1">
              <a:buNone/>
            </a:pPr>
            <a:r>
              <a:rPr lang="en-US" dirty="0"/>
              <a:t>State				0.225 %			5.175 %</a:t>
            </a:r>
          </a:p>
          <a:p>
            <a:pPr eaLnBrk="1" hangingPunct="1"/>
            <a:endParaRPr lang="en-US" dirty="0"/>
          </a:p>
        </p:txBody>
      </p:sp>
      <p:pic>
        <p:nvPicPr>
          <p:cNvPr id="6" name="Imagen 1">
            <a:extLst>
              <a:ext uri="{FF2B5EF4-FFF2-40B4-BE49-F238E27FC236}">
                <a16:creationId xmlns:a16="http://schemas.microsoft.com/office/drawing/2014/main" id="{24D40D2E-361C-43D7-99A3-A151FC68BEC1}"/>
              </a:ext>
            </a:extLst>
          </p:cNvPr>
          <p:cNvPicPr>
            <a:picLocks noChangeAspect="1"/>
          </p:cNvPicPr>
          <p:nvPr/>
        </p:nvPicPr>
        <p:blipFill>
          <a:blip r:embed="rId3"/>
          <a:stretch>
            <a:fillRect/>
          </a:stretch>
        </p:blipFill>
        <p:spPr>
          <a:xfrm>
            <a:off x="5440147" y="1825625"/>
            <a:ext cx="1311705" cy="1638000"/>
          </a:xfrm>
          <a:prstGeom prst="rect">
            <a:avLst/>
          </a:prstGeom>
        </p:spPr>
      </p:pic>
      <p:pic>
        <p:nvPicPr>
          <p:cNvPr id="7" name="Imagen 2">
            <a:extLst>
              <a:ext uri="{FF2B5EF4-FFF2-40B4-BE49-F238E27FC236}">
                <a16:creationId xmlns:a16="http://schemas.microsoft.com/office/drawing/2014/main" id="{B5045A7A-B306-421F-BFE0-E64767F293F5}"/>
              </a:ext>
            </a:extLst>
          </p:cNvPr>
          <p:cNvPicPr>
            <a:picLocks noChangeAspect="1"/>
          </p:cNvPicPr>
          <p:nvPr/>
        </p:nvPicPr>
        <p:blipFill rotWithShape="1">
          <a:blip r:embed="rId4"/>
          <a:srcRect l="15317" r="14727"/>
          <a:stretch/>
        </p:blipFill>
        <p:spPr>
          <a:xfrm>
            <a:off x="8466923" y="1825325"/>
            <a:ext cx="1952368" cy="1638300"/>
          </a:xfrm>
          <a:prstGeom prst="rect">
            <a:avLst/>
          </a:prstGeom>
        </p:spPr>
      </p:pic>
    </p:spTree>
    <p:extLst>
      <p:ext uri="{BB962C8B-B14F-4D97-AF65-F5344CB8AC3E}">
        <p14:creationId xmlns:p14="http://schemas.microsoft.com/office/powerpoint/2010/main" val="374973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1A74456A-038E-4711-86CD-C43114AB5FAE}"/>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B8FF1201-6C18-487F-902D-EA207C357362}"/>
              </a:ext>
            </a:extLst>
          </p:cNvPr>
          <p:cNvSpPr>
            <a:spLocks noGrp="1" noChangeArrowheads="1"/>
          </p:cNvSpPr>
          <p:nvPr>
            <p:ph idx="1"/>
          </p:nvPr>
        </p:nvSpPr>
        <p:spPr>
          <a:xfrm>
            <a:off x="838200" y="1825625"/>
            <a:ext cx="10515600" cy="4351338"/>
          </a:xfrm>
        </p:spPr>
        <p:txBody>
          <a:bodyPr/>
          <a:lstStyle/>
          <a:p>
            <a:pPr eaLnBrk="1" hangingPunct="1"/>
            <a:r>
              <a:rPr lang="en-US" dirty="0"/>
              <a:t> Social Fee</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 Voluntary Savings</a:t>
            </a:r>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eaLnBrk="1" hangingPunct="1"/>
            <a:endParaRPr lang="en-US" dirty="0"/>
          </a:p>
          <a:p>
            <a:pPr eaLnBrk="1" hangingPunct="1"/>
            <a:endParaRPr lang="en-US" dirty="0"/>
          </a:p>
        </p:txBody>
      </p:sp>
      <p:pic>
        <p:nvPicPr>
          <p:cNvPr id="6" name="Imagen 4">
            <a:extLst>
              <a:ext uri="{FF2B5EF4-FFF2-40B4-BE49-F238E27FC236}">
                <a16:creationId xmlns:a16="http://schemas.microsoft.com/office/drawing/2014/main" id="{E39395F1-887E-4891-819C-0D6ECD8C625B}"/>
              </a:ext>
            </a:extLst>
          </p:cNvPr>
          <p:cNvPicPr>
            <a:picLocks noChangeAspect="1"/>
          </p:cNvPicPr>
          <p:nvPr/>
        </p:nvPicPr>
        <p:blipFill>
          <a:blip r:embed="rId3"/>
          <a:stretch>
            <a:fillRect/>
          </a:stretch>
        </p:blipFill>
        <p:spPr>
          <a:xfrm>
            <a:off x="3628940" y="1997437"/>
            <a:ext cx="4934119" cy="2392867"/>
          </a:xfrm>
          <a:prstGeom prst="rect">
            <a:avLst/>
          </a:prstGeom>
        </p:spPr>
      </p:pic>
    </p:spTree>
    <p:extLst>
      <p:ext uri="{BB962C8B-B14F-4D97-AF65-F5344CB8AC3E}">
        <p14:creationId xmlns:p14="http://schemas.microsoft.com/office/powerpoint/2010/main" val="247547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9599D370-4EEB-4488-B055-3B5BBED51524}"/>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4BF5A818-A7A5-4FB4-98A7-1CF116793824}"/>
              </a:ext>
            </a:extLst>
          </p:cNvPr>
          <p:cNvSpPr>
            <a:spLocks noGrp="1" noChangeArrowheads="1"/>
          </p:cNvSpPr>
          <p:nvPr>
            <p:ph idx="1"/>
          </p:nvPr>
        </p:nvSpPr>
        <p:spPr>
          <a:xfrm>
            <a:off x="838200" y="1825625"/>
            <a:ext cx="10515600" cy="4351338"/>
          </a:xfrm>
        </p:spPr>
        <p:txBody>
          <a:bodyPr/>
          <a:lstStyle/>
          <a:p>
            <a:pPr algn="just" eaLnBrk="1" hangingPunct="1"/>
            <a:r>
              <a:rPr lang="en-US" dirty="0"/>
              <a:t> Contributions are managed by privates companies, named AFORE</a:t>
            </a:r>
          </a:p>
          <a:p>
            <a:pPr algn="just" eaLnBrk="1" hangingPunct="1"/>
            <a:r>
              <a:rPr lang="en-US" dirty="0"/>
              <a:t> Funds are invested in financial markets by specialized agencies, named SIEFORES </a:t>
            </a:r>
            <a:r>
              <a:rPr lang="en-US" dirty="0" err="1"/>
              <a:t>Básicas</a:t>
            </a:r>
            <a:r>
              <a:rPr lang="en-US" dirty="0"/>
              <a:t> (SB)</a:t>
            </a:r>
          </a:p>
          <a:p>
            <a:pPr algn="just" eaLnBrk="1" hangingPunct="1"/>
            <a:endParaRPr lang="en-US" dirty="0"/>
          </a:p>
          <a:p>
            <a:pPr algn="just" eaLnBrk="1" hangingPunct="1"/>
            <a:endParaRPr lang="en-US" dirty="0"/>
          </a:p>
          <a:p>
            <a:pPr algn="just" eaLnBrk="1" hangingPunct="1"/>
            <a:endParaRPr lang="en-US" dirty="0"/>
          </a:p>
          <a:p>
            <a:pPr marL="0" indent="0" algn="just" eaLnBrk="1" hangingPunct="1">
              <a:buNone/>
            </a:pPr>
            <a:r>
              <a:rPr lang="en-US" sz="2000" dirty="0"/>
              <a:t>Younger workers							       Older workers</a:t>
            </a:r>
          </a:p>
          <a:p>
            <a:pPr marL="0" indent="0" algn="just" eaLnBrk="1" hangingPunct="1">
              <a:buNone/>
            </a:pPr>
            <a:endParaRPr lang="en-US" sz="2000" dirty="0"/>
          </a:p>
          <a:p>
            <a:pPr marL="0" indent="0" algn="just" eaLnBrk="1" hangingPunct="1">
              <a:buNone/>
            </a:pPr>
            <a:r>
              <a:rPr lang="en-US" sz="2000" dirty="0"/>
              <a:t>Riskier funds							            Conservative funds</a:t>
            </a:r>
          </a:p>
        </p:txBody>
      </p:sp>
      <p:sp>
        <p:nvSpPr>
          <p:cNvPr id="6" name="Cilindro 3">
            <a:extLst>
              <a:ext uri="{FF2B5EF4-FFF2-40B4-BE49-F238E27FC236}">
                <a16:creationId xmlns:a16="http://schemas.microsoft.com/office/drawing/2014/main" id="{FB735894-AE2F-4D44-B4BF-FCD9B4CFB122}"/>
              </a:ext>
            </a:extLst>
          </p:cNvPr>
          <p:cNvSpPr/>
          <p:nvPr/>
        </p:nvSpPr>
        <p:spPr>
          <a:xfrm>
            <a:off x="2168236" y="3837713"/>
            <a:ext cx="1122219" cy="1136072"/>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SB4</a:t>
            </a:r>
          </a:p>
        </p:txBody>
      </p:sp>
      <p:sp>
        <p:nvSpPr>
          <p:cNvPr id="7" name="Cilindro 6">
            <a:extLst>
              <a:ext uri="{FF2B5EF4-FFF2-40B4-BE49-F238E27FC236}">
                <a16:creationId xmlns:a16="http://schemas.microsoft.com/office/drawing/2014/main" id="{CD499A5D-121E-425E-A3F6-1DA74EEDB570}"/>
              </a:ext>
            </a:extLst>
          </p:cNvPr>
          <p:cNvSpPr/>
          <p:nvPr/>
        </p:nvSpPr>
        <p:spPr>
          <a:xfrm>
            <a:off x="3851563" y="3837713"/>
            <a:ext cx="1122219" cy="1136072"/>
          </a:xfrm>
          <a:prstGeom prst="can">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SB3</a:t>
            </a:r>
          </a:p>
        </p:txBody>
      </p:sp>
      <p:sp>
        <p:nvSpPr>
          <p:cNvPr id="8" name="Cilindro 7">
            <a:extLst>
              <a:ext uri="{FF2B5EF4-FFF2-40B4-BE49-F238E27FC236}">
                <a16:creationId xmlns:a16="http://schemas.microsoft.com/office/drawing/2014/main" id="{25AD39CF-680A-4DFB-B45F-A7A7AF945589}"/>
              </a:ext>
            </a:extLst>
          </p:cNvPr>
          <p:cNvSpPr/>
          <p:nvPr/>
        </p:nvSpPr>
        <p:spPr>
          <a:xfrm>
            <a:off x="5534890" y="3837713"/>
            <a:ext cx="1122219" cy="1136072"/>
          </a:xfrm>
          <a:prstGeom prst="ca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SB2</a:t>
            </a:r>
          </a:p>
        </p:txBody>
      </p:sp>
      <p:sp>
        <p:nvSpPr>
          <p:cNvPr id="9" name="Cilindro 8">
            <a:extLst>
              <a:ext uri="{FF2B5EF4-FFF2-40B4-BE49-F238E27FC236}">
                <a16:creationId xmlns:a16="http://schemas.microsoft.com/office/drawing/2014/main" id="{7802F46B-4017-4DB7-9DAF-1C089BC4B1EA}"/>
              </a:ext>
            </a:extLst>
          </p:cNvPr>
          <p:cNvSpPr/>
          <p:nvPr/>
        </p:nvSpPr>
        <p:spPr>
          <a:xfrm>
            <a:off x="7218217" y="3837713"/>
            <a:ext cx="1122219" cy="1136072"/>
          </a:xfrm>
          <a:prstGeom prst="ca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SB1</a:t>
            </a:r>
          </a:p>
        </p:txBody>
      </p:sp>
      <p:sp>
        <p:nvSpPr>
          <p:cNvPr id="10" name="Cilindro 9">
            <a:extLst>
              <a:ext uri="{FF2B5EF4-FFF2-40B4-BE49-F238E27FC236}">
                <a16:creationId xmlns:a16="http://schemas.microsoft.com/office/drawing/2014/main" id="{60E229D3-4738-4A98-A325-F22669DAB659}"/>
              </a:ext>
            </a:extLst>
          </p:cNvPr>
          <p:cNvSpPr/>
          <p:nvPr/>
        </p:nvSpPr>
        <p:spPr>
          <a:xfrm>
            <a:off x="8901544" y="3837713"/>
            <a:ext cx="1122219" cy="113607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SB0</a:t>
            </a:r>
          </a:p>
        </p:txBody>
      </p:sp>
      <p:cxnSp>
        <p:nvCxnSpPr>
          <p:cNvPr id="11" name="Conector recto de flecha 5">
            <a:extLst>
              <a:ext uri="{FF2B5EF4-FFF2-40B4-BE49-F238E27FC236}">
                <a16:creationId xmlns:a16="http://schemas.microsoft.com/office/drawing/2014/main" id="{1931920C-97E5-4E6C-8158-81CBAD7A2298}"/>
              </a:ext>
            </a:extLst>
          </p:cNvPr>
          <p:cNvCxnSpPr/>
          <p:nvPr/>
        </p:nvCxnSpPr>
        <p:spPr>
          <a:xfrm>
            <a:off x="2479962" y="5735781"/>
            <a:ext cx="7232073" cy="13855"/>
          </a:xfrm>
          <a:prstGeom prst="straightConnector1">
            <a:avLst/>
          </a:prstGeom>
          <a:ln w="158750">
            <a:solidFill>
              <a:srgbClr val="00457C"/>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92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A2FF64FD-B24F-46D4-80EC-10EEDDFE3B36}"/>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C7739A67-C441-4517-A53D-C3BDA51ACE33}"/>
              </a:ext>
            </a:extLst>
          </p:cNvPr>
          <p:cNvSpPr>
            <a:spLocks noGrp="1" noChangeArrowheads="1"/>
          </p:cNvSpPr>
          <p:nvPr>
            <p:ph idx="1"/>
          </p:nvPr>
        </p:nvSpPr>
        <p:spPr>
          <a:xfrm>
            <a:off x="838200" y="1825625"/>
            <a:ext cx="10515600" cy="4351338"/>
          </a:xfrm>
        </p:spPr>
        <p:txBody>
          <a:bodyPr/>
          <a:lstStyle/>
          <a:p>
            <a:pPr algn="just" eaLnBrk="1" hangingPunct="1"/>
            <a:r>
              <a:rPr lang="en-US" dirty="0"/>
              <a:t> Retirement requirements</a:t>
            </a:r>
          </a:p>
          <a:p>
            <a:pPr lvl="1" algn="just" eaLnBrk="1" hangingPunct="1"/>
            <a:r>
              <a:rPr lang="en-US" dirty="0"/>
              <a:t>65 years old</a:t>
            </a:r>
          </a:p>
          <a:p>
            <a:pPr lvl="1" algn="just" eaLnBrk="1" hangingPunct="1"/>
            <a:r>
              <a:rPr lang="en-US" dirty="0"/>
              <a:t>1,250 weeks or 25 years of work</a:t>
            </a:r>
          </a:p>
          <a:p>
            <a:pPr marL="228600" lvl="1" algn="just" eaLnBrk="1" hangingPunct="1">
              <a:spcBef>
                <a:spcPts val="1000"/>
              </a:spcBef>
              <a:buSzPct val="85000"/>
              <a:buFont typeface="Wingdings" panose="05000000000000000000" pitchFamily="2" charset="2"/>
              <a:buChar char=""/>
            </a:pPr>
            <a:endParaRPr lang="en-US" altLang="fr-FR" sz="2800" dirty="0"/>
          </a:p>
          <a:p>
            <a:pPr marL="228600" lvl="1" algn="just" eaLnBrk="1" hangingPunct="1">
              <a:spcBef>
                <a:spcPts val="1000"/>
              </a:spcBef>
              <a:buSzPct val="85000"/>
              <a:buFont typeface="Wingdings" panose="05000000000000000000" pitchFamily="2" charset="2"/>
              <a:buChar char=""/>
            </a:pPr>
            <a:r>
              <a:rPr lang="en-US" altLang="fr-FR" sz="2800" dirty="0"/>
              <a:t> Guaranteed Pension (PG)</a:t>
            </a:r>
          </a:p>
          <a:p>
            <a:pPr marL="457200" lvl="1" indent="0" algn="just" eaLnBrk="1" hangingPunct="1">
              <a:buNone/>
            </a:pPr>
            <a:endParaRPr lang="en-US" dirty="0"/>
          </a:p>
          <a:p>
            <a:pPr algn="just" eaLnBrk="1" hangingPunct="1"/>
            <a:endParaRPr lang="en-US" dirty="0"/>
          </a:p>
          <a:p>
            <a:pPr algn="just" eaLnBrk="1" hangingPunct="1"/>
            <a:endParaRPr lang="en-US" dirty="0"/>
          </a:p>
          <a:p>
            <a:pPr algn="just" eaLnBrk="1" hangingPunct="1"/>
            <a:endParaRPr lang="en-US" dirty="0"/>
          </a:p>
          <a:p>
            <a:pPr marL="0" indent="0" algn="just" eaLnBrk="1" hangingPunct="1">
              <a:buNone/>
            </a:pPr>
            <a:endParaRPr lang="en-US" dirty="0"/>
          </a:p>
          <a:p>
            <a:pPr algn="just" eaLnBrk="1" hangingPunct="1"/>
            <a:endParaRPr lang="en-US" dirty="0"/>
          </a:p>
          <a:p>
            <a:pPr algn="just" eaLnBrk="1" hangingPunct="1"/>
            <a:endParaRPr lang="en-US" dirty="0"/>
          </a:p>
        </p:txBody>
      </p:sp>
      <p:pic>
        <p:nvPicPr>
          <p:cNvPr id="6" name="Imagen 1">
            <a:extLst>
              <a:ext uri="{FF2B5EF4-FFF2-40B4-BE49-F238E27FC236}">
                <a16:creationId xmlns:a16="http://schemas.microsoft.com/office/drawing/2014/main" id="{FC428A21-CC10-4B8C-8907-A2372C5FC4E2}"/>
              </a:ext>
            </a:extLst>
          </p:cNvPr>
          <p:cNvPicPr>
            <a:picLocks noChangeAspect="1"/>
          </p:cNvPicPr>
          <p:nvPr/>
        </p:nvPicPr>
        <p:blipFill>
          <a:blip r:embed="rId3"/>
          <a:stretch>
            <a:fillRect/>
          </a:stretch>
        </p:blipFill>
        <p:spPr>
          <a:xfrm>
            <a:off x="4277952" y="4536583"/>
            <a:ext cx="3636095" cy="1098000"/>
          </a:xfrm>
          <a:prstGeom prst="rect">
            <a:avLst/>
          </a:prstGeom>
        </p:spPr>
      </p:pic>
    </p:spTree>
    <p:extLst>
      <p:ext uri="{BB962C8B-B14F-4D97-AF65-F5344CB8AC3E}">
        <p14:creationId xmlns:p14="http://schemas.microsoft.com/office/powerpoint/2010/main" val="74068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DDE41324-E3F7-438B-AB58-3744772165D2}"/>
              </a:ext>
            </a:extLst>
          </p:cNvPr>
          <p:cNvSpPr>
            <a:spLocks noGrp="1" noChangeArrowheads="1"/>
          </p:cNvSpPr>
          <p:nvPr>
            <p:ph type="title"/>
          </p:nvPr>
        </p:nvSpPr>
        <p:spPr>
          <a:xfrm>
            <a:off x="838200" y="365125"/>
            <a:ext cx="10515600" cy="1325563"/>
          </a:xfrm>
        </p:spPr>
        <p:txBody>
          <a:bodyPr/>
          <a:lstStyle/>
          <a:p>
            <a:pPr eaLnBrk="1" hangingPunct="1"/>
            <a:r>
              <a:rPr lang="en-US" altLang="fr-FR" dirty="0"/>
              <a:t>Introduction and Context</a:t>
            </a:r>
          </a:p>
        </p:txBody>
      </p:sp>
      <p:sp>
        <p:nvSpPr>
          <p:cNvPr id="5" name="Espace réservé du contenu 2">
            <a:extLst>
              <a:ext uri="{FF2B5EF4-FFF2-40B4-BE49-F238E27FC236}">
                <a16:creationId xmlns:a16="http://schemas.microsoft.com/office/drawing/2014/main" id="{10EBCB46-392D-4C1C-A92F-D09B241A6694}"/>
              </a:ext>
            </a:extLst>
          </p:cNvPr>
          <p:cNvSpPr>
            <a:spLocks noGrp="1" noChangeArrowheads="1"/>
          </p:cNvSpPr>
          <p:nvPr>
            <p:ph idx="1"/>
          </p:nvPr>
        </p:nvSpPr>
        <p:spPr>
          <a:xfrm>
            <a:off x="838200" y="1825625"/>
            <a:ext cx="10515600" cy="4351338"/>
          </a:xfrm>
        </p:spPr>
        <p:txBody>
          <a:bodyPr/>
          <a:lstStyle/>
          <a:p>
            <a:pPr eaLnBrk="1" hangingPunct="1"/>
            <a:r>
              <a:rPr lang="en-US" dirty="0"/>
              <a:t> Some replacement rates estimations</a:t>
            </a:r>
          </a:p>
          <a:p>
            <a:pPr eaLnBrk="1" hangingPunct="1"/>
            <a:endParaRPr lang="en-US" dirty="0"/>
          </a:p>
          <a:p>
            <a:pPr marL="1828800" lvl="4" indent="0" eaLnBrk="1" hangingPunct="1">
              <a:buNone/>
            </a:pPr>
            <a:r>
              <a:rPr lang="en-US" dirty="0"/>
              <a:t>Between 32% and 66%					   Around 26% 		</a:t>
            </a:r>
          </a:p>
          <a:p>
            <a:pPr marL="1828800" lvl="4" indent="0" eaLnBrk="1" hangingPunct="1">
              <a:buNone/>
            </a:pPr>
            <a:endParaRPr lang="en-US" dirty="0"/>
          </a:p>
          <a:p>
            <a:pPr marL="1828800" lvl="4" indent="0" eaLnBrk="1" hangingPunct="1">
              <a:buNone/>
            </a:pPr>
            <a:endParaRPr lang="en-US" dirty="0"/>
          </a:p>
          <a:p>
            <a:pPr marL="1828800" lvl="4" indent="0" eaLnBrk="1" hangingPunct="1">
              <a:buNone/>
            </a:pPr>
            <a:endParaRPr lang="en-US" dirty="0"/>
          </a:p>
          <a:p>
            <a:pPr marL="1828800" lvl="4" indent="0" eaLnBrk="1" hangingPunct="1">
              <a:buNone/>
            </a:pPr>
            <a:endParaRPr lang="en-US" dirty="0"/>
          </a:p>
          <a:p>
            <a:pPr marL="1828800" lvl="4" indent="0" eaLnBrk="1" hangingPunct="1">
              <a:buNone/>
            </a:pPr>
            <a:endParaRPr lang="en-US" dirty="0"/>
          </a:p>
          <a:p>
            <a:pPr marL="1828800" lvl="4" indent="0" eaLnBrk="1" hangingPunct="1">
              <a:buNone/>
            </a:pPr>
            <a:r>
              <a:rPr lang="en-US" dirty="0"/>
              <a:t>Minor than 30%					Between 18% and 30%</a:t>
            </a:r>
          </a:p>
          <a:p>
            <a:pPr marL="1828800" lvl="4" indent="0" eaLnBrk="1" hangingPunct="1">
              <a:buNone/>
            </a:pPr>
            <a:r>
              <a:rPr lang="en-US" dirty="0"/>
              <a:t>	      					</a:t>
            </a:r>
          </a:p>
          <a:p>
            <a:pPr lvl="1" eaLnBrk="1" hangingPunct="1"/>
            <a:endParaRPr lang="en-US" dirty="0"/>
          </a:p>
        </p:txBody>
      </p:sp>
      <p:pic>
        <p:nvPicPr>
          <p:cNvPr id="6" name="Imagen 1">
            <a:extLst>
              <a:ext uri="{FF2B5EF4-FFF2-40B4-BE49-F238E27FC236}">
                <a16:creationId xmlns:a16="http://schemas.microsoft.com/office/drawing/2014/main" id="{7CB4A387-9A50-49AB-8E58-1DBB2D45B597}"/>
              </a:ext>
            </a:extLst>
          </p:cNvPr>
          <p:cNvPicPr>
            <a:picLocks noChangeAspect="1"/>
          </p:cNvPicPr>
          <p:nvPr/>
        </p:nvPicPr>
        <p:blipFill rotWithShape="1">
          <a:blip r:embed="rId3"/>
          <a:srcRect l="18078" r="17650"/>
          <a:stretch/>
        </p:blipFill>
        <p:spPr>
          <a:xfrm>
            <a:off x="838199" y="2415471"/>
            <a:ext cx="1756955" cy="1676400"/>
          </a:xfrm>
          <a:prstGeom prst="rect">
            <a:avLst/>
          </a:prstGeom>
        </p:spPr>
      </p:pic>
      <p:pic>
        <p:nvPicPr>
          <p:cNvPr id="7" name="Imagen 2">
            <a:extLst>
              <a:ext uri="{FF2B5EF4-FFF2-40B4-BE49-F238E27FC236}">
                <a16:creationId xmlns:a16="http://schemas.microsoft.com/office/drawing/2014/main" id="{20636377-9019-4A9B-A595-C03D9A5D2BBF}"/>
              </a:ext>
            </a:extLst>
          </p:cNvPr>
          <p:cNvPicPr>
            <a:picLocks noChangeAspect="1"/>
          </p:cNvPicPr>
          <p:nvPr/>
        </p:nvPicPr>
        <p:blipFill>
          <a:blip r:embed="rId4"/>
          <a:stretch>
            <a:fillRect/>
          </a:stretch>
        </p:blipFill>
        <p:spPr>
          <a:xfrm>
            <a:off x="6096000" y="2284842"/>
            <a:ext cx="3028950" cy="1514475"/>
          </a:xfrm>
          <a:prstGeom prst="rect">
            <a:avLst/>
          </a:prstGeom>
        </p:spPr>
      </p:pic>
      <p:pic>
        <p:nvPicPr>
          <p:cNvPr id="8" name="Imagen 3">
            <a:extLst>
              <a:ext uri="{FF2B5EF4-FFF2-40B4-BE49-F238E27FC236}">
                <a16:creationId xmlns:a16="http://schemas.microsoft.com/office/drawing/2014/main" id="{6AE74CBF-C7AB-4A6C-995B-0C3B80155EF0}"/>
              </a:ext>
            </a:extLst>
          </p:cNvPr>
          <p:cNvPicPr>
            <a:picLocks noChangeAspect="1"/>
          </p:cNvPicPr>
          <p:nvPr/>
        </p:nvPicPr>
        <p:blipFill>
          <a:blip r:embed="rId5"/>
          <a:stretch>
            <a:fillRect/>
          </a:stretch>
        </p:blipFill>
        <p:spPr>
          <a:xfrm>
            <a:off x="877954" y="4346898"/>
            <a:ext cx="1717200" cy="1717200"/>
          </a:xfrm>
          <a:prstGeom prst="rect">
            <a:avLst/>
          </a:prstGeom>
        </p:spPr>
      </p:pic>
      <p:sp>
        <p:nvSpPr>
          <p:cNvPr id="9" name="Rectángulo redondeado 4">
            <a:extLst>
              <a:ext uri="{FF2B5EF4-FFF2-40B4-BE49-F238E27FC236}">
                <a16:creationId xmlns:a16="http://schemas.microsoft.com/office/drawing/2014/main" id="{61AB4BD3-56B8-486F-98D5-2370C9BB1AF8}"/>
              </a:ext>
            </a:extLst>
          </p:cNvPr>
          <p:cNvSpPr/>
          <p:nvPr/>
        </p:nvSpPr>
        <p:spPr>
          <a:xfrm>
            <a:off x="6115877" y="4346898"/>
            <a:ext cx="1717200" cy="17172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457C"/>
                </a:solidFill>
                <a:effectLst/>
                <a:uLnTx/>
                <a:uFillTx/>
                <a:latin typeface="Arial" panose="020B0604020202020204" pitchFamily="34" charset="0"/>
                <a:ea typeface="+mn-ea"/>
                <a:cs typeface="Arial" panose="020B0604020202020204" pitchFamily="34" charset="0"/>
              </a:rPr>
              <a:t>Own estimation</a:t>
            </a:r>
          </a:p>
        </p:txBody>
      </p:sp>
    </p:spTree>
    <p:extLst>
      <p:ext uri="{BB962C8B-B14F-4D97-AF65-F5344CB8AC3E}">
        <p14:creationId xmlns:p14="http://schemas.microsoft.com/office/powerpoint/2010/main" val="20351519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1537</Words>
  <Application>Microsoft Office PowerPoint</Application>
  <PresentationFormat>Grand écran</PresentationFormat>
  <Paragraphs>267</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Roboto</vt:lpstr>
      <vt:lpstr>Verdana</vt:lpstr>
      <vt:lpstr>Wingdings</vt:lpstr>
      <vt:lpstr>Thème Office</vt:lpstr>
      <vt:lpstr>1_Thème Office</vt:lpstr>
      <vt:lpstr>Présentation PowerPoint</vt:lpstr>
      <vt:lpstr>Présentation PowerPoint</vt:lpstr>
      <vt:lpstr>Digitalization of Pension System in Mexico</vt:lpstr>
      <vt:lpstr>Digitalization of Pension System in Mexico</vt:lpstr>
      <vt:lpstr>Introduction and Context</vt:lpstr>
      <vt:lpstr>Introduction and Context</vt:lpstr>
      <vt:lpstr>Introduction and Context</vt:lpstr>
      <vt:lpstr>Introduction and Context</vt:lpstr>
      <vt:lpstr>Introduction and Context</vt:lpstr>
      <vt:lpstr>Introduction and Context</vt:lpstr>
      <vt:lpstr>Introduction and Context</vt:lpstr>
      <vt:lpstr>Introduction and Context</vt:lpstr>
      <vt:lpstr>Digitalization of Pension System in Mexico</vt:lpstr>
      <vt:lpstr>SAR Digitalization Strategy</vt:lpstr>
      <vt:lpstr>SAR Digitalization Strategy</vt:lpstr>
      <vt:lpstr>SAR Digitalization Strategy</vt:lpstr>
      <vt:lpstr>SAR Digitalization Strategy</vt:lpstr>
      <vt:lpstr>SAR Digitalization Strategy</vt:lpstr>
      <vt:lpstr>SAR Digitalization Strategy</vt:lpstr>
      <vt:lpstr>SAR Digitalization Strategy</vt:lpstr>
      <vt:lpstr>Digitalization of Pension System in Mexico</vt:lpstr>
      <vt:lpstr>Results</vt:lpstr>
      <vt:lpstr>Results</vt:lpstr>
      <vt:lpstr>Results</vt:lpstr>
      <vt:lpstr>Results</vt:lpstr>
      <vt:lpstr>Results</vt:lpstr>
      <vt:lpstr>Results</vt:lpstr>
      <vt:lpstr>Digitalization of Pension System in Mexico</vt:lpstr>
      <vt:lpstr>Public Policy Recommendations</vt:lpstr>
      <vt:lpstr>Public Policy Recommendations</vt:lpstr>
      <vt:lpstr>Digitalization of Pension System in Mexico</vt:lpstr>
      <vt:lpstr>Conclusions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Benoit BENNETOT</cp:lastModifiedBy>
  <cp:revision>22</cp:revision>
  <dcterms:created xsi:type="dcterms:W3CDTF">2020-01-19T10:38:42Z</dcterms:created>
  <dcterms:modified xsi:type="dcterms:W3CDTF">2020-04-02T14:49:11Z</dcterms:modified>
</cp:coreProperties>
</file>